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301" r:id="rId3"/>
    <p:sldId id="256" r:id="rId4"/>
    <p:sldId id="257" r:id="rId5"/>
    <p:sldId id="258" r:id="rId6"/>
    <p:sldId id="259" r:id="rId7"/>
    <p:sldId id="260" r:id="rId8"/>
    <p:sldId id="261" r:id="rId9"/>
    <p:sldId id="262" r:id="rId10"/>
    <p:sldId id="275" r:id="rId11"/>
    <p:sldId id="276" r:id="rId12"/>
    <p:sldId id="263" r:id="rId13"/>
    <p:sldId id="264" r:id="rId14"/>
    <p:sldId id="277" r:id="rId15"/>
    <p:sldId id="265" r:id="rId16"/>
    <p:sldId id="266" r:id="rId17"/>
    <p:sldId id="267" r:id="rId18"/>
    <p:sldId id="268" r:id="rId19"/>
    <p:sldId id="270" r:id="rId20"/>
    <p:sldId id="271" r:id="rId21"/>
    <p:sldId id="299" r:id="rId22"/>
    <p:sldId id="300" r:id="rId23"/>
    <p:sldId id="278" r:id="rId24"/>
    <p:sldId id="279" r:id="rId25"/>
    <p:sldId id="280" r:id="rId26"/>
    <p:sldId id="281" r:id="rId27"/>
    <p:sldId id="282" r:id="rId28"/>
    <p:sldId id="283" r:id="rId29"/>
    <p:sldId id="284" r:id="rId30"/>
    <p:sldId id="285" r:id="rId31"/>
    <p:sldId id="287"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302" r:id="rId45"/>
    <p:sldId id="303" r:id="rId46"/>
    <p:sldId id="304" r:id="rId47"/>
    <p:sldId id="305" r:id="rId48"/>
    <p:sldId id="306" r:id="rId49"/>
    <p:sldId id="307" r:id="rId50"/>
    <p:sldId id="308" r:id="rId51"/>
    <p:sldId id="309" r:id="rId52"/>
    <p:sldId id="310" r:id="rId53"/>
    <p:sldId id="312" r:id="rId54"/>
    <p:sldId id="313" r:id="rId55"/>
    <p:sldId id="314" r:id="rId56"/>
    <p:sldId id="274"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4BC35B4-D8CD-46E8-869C-401B4FADE44E}"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0A4B9D13-83D0-494E-A0A2-20FFCB89F3EA}"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1"/>
          </p:nvPr>
        </p:nvSpPr>
        <p:spPr/>
        <p:txBody>
          <a:bodyPr/>
          <a:lstStyle/>
          <a:p>
            <a:fld id="{67C2DC5B-CB05-4B03-AA2E-0DA9E05F6842}"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1"/>
          </p:nvPr>
        </p:nvSpPr>
        <p:spPr/>
        <p:txBody>
          <a:bodyPr/>
          <a:lstStyle/>
          <a:p>
            <a:fld id="{BD8317C5-132E-4195-B34F-7008D3019874}"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5A35C9F-A08E-4F9A-921B-3A473154F24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2"/>
          </p:nvPr>
        </p:nvSpPr>
        <p:spPr/>
        <p:txBody>
          <a:bodyPr/>
          <a:lstStyle/>
          <a:p>
            <a:fld id="{6A6CA6CC-79BE-4B62-BB27-E029F1370471}"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2"/>
          </p:nvPr>
        </p:nvSpPr>
        <p:spPr/>
        <p:txBody>
          <a:bodyPr/>
          <a:lstStyle/>
          <a:p>
            <a:fld id="{2628CC43-6FF0-4533-960D-98E69411515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2"/>
          </p:nvPr>
        </p:nvSpPr>
        <p:spPr/>
        <p:txBody>
          <a:bodyPr/>
          <a:lstStyle/>
          <a:p>
            <a:fld id="{553F1DB6-2B04-49D4-81BD-B4F3CC42065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2"/>
          </p:nvPr>
        </p:nvSpPr>
        <p:spPr/>
        <p:txBody>
          <a:bodyPr/>
          <a:lstStyle/>
          <a:p>
            <a:fld id="{563C36B0-0592-45B3-BEAC-673C4315059E}"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595800"/>
            <a:ext cx="8520120" cy="9074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2"/>
          </p:nvPr>
        </p:nvSpPr>
        <p:spPr/>
        <p:txBody>
          <a:bodyPr/>
          <a:lstStyle/>
          <a:p>
            <a:fld id="{31873FD8-7EA3-4454-A7D9-C7402D6151A7}"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2EA32F25-48D0-4E4E-87DE-E77E5ED4F0E2}"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2" name="PlaceHolder 3"/>
          <p:cNvSpPr>
            <a:spLocks noGrp="1"/>
          </p:cNvSpPr>
          <p:nvPr>
            <p:ph type="sldNum" idx="1"/>
          </p:nvPr>
        </p:nvSpPr>
        <p:spPr/>
        <p:txBody>
          <a:bodyPr/>
          <a:lstStyle/>
          <a:p>
            <a:fld id="{0B8FB831-16CE-45C7-A2F9-902CB1AC09F6}"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2272F597-DBAA-49BA-90C4-FA383DB3793A}"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FCC2BB8D-DC64-4D47-B96B-85A3647CDE31}"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2"/>
          </p:nvPr>
        </p:nvSpPr>
        <p:spPr/>
        <p:txBody>
          <a:bodyPr/>
          <a:lstStyle/>
          <a:p>
            <a:fld id="{48FDCE71-F437-4B62-BCD1-2CAA159A983F}"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2"/>
          </p:nvPr>
        </p:nvSpPr>
        <p:spPr/>
        <p:txBody>
          <a:bodyPr/>
          <a:lstStyle/>
          <a:p>
            <a:fld id="{60DA5B7E-00D0-4F47-A5D7-A131DF95F5F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2"/>
          </p:nvPr>
        </p:nvSpPr>
        <p:spPr/>
        <p:txBody>
          <a:bodyPr/>
          <a:lstStyle/>
          <a:p>
            <a:fld id="{B6AFAD47-1AF5-4914-8D07-89C32A6E99F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1"/>
          </p:nvPr>
        </p:nvSpPr>
        <p:spPr/>
        <p:txBody>
          <a:bodyPr/>
          <a:lstStyle/>
          <a:p>
            <a:fld id="{D7533FA5-8693-48DE-812D-E97E89CDA854}"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1"/>
          </p:nvPr>
        </p:nvSpPr>
        <p:spPr/>
        <p:txBody>
          <a:bodyPr/>
          <a:lstStyle/>
          <a:p>
            <a:fld id="{BCC3AE43-64D1-4C26-9FD0-EAB4AAC10D55}"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1"/>
          </p:nvPr>
        </p:nvSpPr>
        <p:spPr/>
        <p:txBody>
          <a:bodyPr/>
          <a:lstStyle/>
          <a:p>
            <a:fld id="{0620BB78-32DB-47BF-A512-EA546CCB37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595800"/>
            <a:ext cx="8520120" cy="9074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1"/>
          </p:nvPr>
        </p:nvSpPr>
        <p:spPr/>
        <p:txBody>
          <a:bodyPr/>
          <a:lstStyle/>
          <a:p>
            <a:fld id="{FEBCEB56-EA66-45E5-9898-07B369E9E335}"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0A92361F-9057-4621-8232-209052563571}"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39E99BD7-780D-4305-8CD3-029F40542AF5}"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595800"/>
            <a:ext cx="8520120" cy="195732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1"/>
          </p:nvPr>
        </p:nvSpPr>
        <p:spPr/>
        <p:txBody>
          <a:bodyPr/>
          <a:lstStyle/>
          <a:p>
            <a:fld id="{5CD46D1C-5E54-43B6-A89D-E286271C8417}"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Google Shape;10;p2"/>
          <p:cNvSpPr/>
          <p:nvPr/>
        </p:nvSpPr>
        <p:spPr>
          <a:xfrm>
            <a:off x="4278240" y="2751120"/>
            <a:ext cx="587160" cy="360"/>
          </a:xfrm>
          <a:custGeom>
            <a:avLst/>
            <a:gdLst/>
            <a:ahLst/>
            <a:cxnLst/>
            <a:rect l="l" t="t" r="r" b="b"/>
            <a:pathLst>
              <a:path w="21600" h="21600">
                <a:moveTo>
                  <a:pt x="0" y="0"/>
                </a:moveTo>
                <a:lnTo>
                  <a:pt x="21600" y="21600"/>
                </a:lnTo>
              </a:path>
            </a:pathLst>
          </a:custGeom>
          <a:noFill/>
          <a:ln w="76200">
            <a:solidFill>
              <a:srgbClr val="4285F4"/>
            </a:solidFill>
            <a:round/>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311760" y="595800"/>
            <a:ext cx="8520120" cy="1957320"/>
          </a:xfrm>
          <a:prstGeom prst="rect">
            <a:avLst/>
          </a:prstGeom>
          <a:noFill/>
          <a:ln w="0">
            <a:noFill/>
          </a:ln>
        </p:spPr>
        <p:txBody>
          <a:bodyPr tIns="91440" bIns="91440" anchor="b">
            <a:normAutofit/>
          </a:bodyPr>
          <a:lstStyle/>
          <a:p>
            <a:r>
              <a:rPr lang="en-IN" sz="5400" b="0" strike="noStrike" spc="-1">
                <a:solidFill>
                  <a:srgbClr val="000000"/>
                </a:solidFill>
                <a:latin typeface="Arial"/>
              </a:rPr>
              <a:t>Click to edit the title text format</a:t>
            </a:r>
          </a:p>
        </p:txBody>
      </p:sp>
      <p:sp>
        <p:nvSpPr>
          <p:cNvPr id="2"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000" b="0" strike="noStrike" spc="-1">
                <a:solidFill>
                  <a:srgbClr val="666666"/>
                </a:solidFill>
                <a:latin typeface="Proxima Nova"/>
                <a:ea typeface="Proxima Nova"/>
              </a:defRPr>
            </a:lvl1pPr>
          </a:lstStyle>
          <a:p>
            <a:pPr algn="r">
              <a:lnSpc>
                <a:spcPct val="100000"/>
              </a:lnSpc>
              <a:buNone/>
              <a:tabLst>
                <a:tab pos="0" algn="l"/>
              </a:tabLst>
            </a:pPr>
            <a:fld id="{43378488-6A95-4F30-A7C8-B0BE1909BB59}" type="slidenum">
              <a:rPr lang="en" sz="1000" b="0" strike="noStrike" spc="-1">
                <a:solidFill>
                  <a:srgbClr val="666666"/>
                </a:solidFill>
                <a:latin typeface="Proxima Nova"/>
                <a:ea typeface="Proxima Nova"/>
              </a:rPr>
              <a:t>‹#›</a:t>
            </a:fld>
            <a:endParaRPr lang="en-IN" sz="1000" b="0" strike="noStrike" spc="-1">
              <a:latin typeface="Times New Roman"/>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85000"/>
          </a:bodyPr>
          <a:lstStyle/>
          <a:p>
            <a:r>
              <a:rPr lang="en-IN" sz="3000" b="0" strike="noStrike" spc="-1">
                <a:solidFill>
                  <a:srgbClr val="000000"/>
                </a:solidFill>
                <a:latin typeface="Arial"/>
              </a:rPr>
              <a:t>Click to edit the title text format</a:t>
            </a:r>
          </a:p>
        </p:txBody>
      </p:sp>
      <p:sp>
        <p:nvSpPr>
          <p:cNvPr id="41"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42"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000" b="0" strike="noStrike" spc="-1">
                <a:solidFill>
                  <a:srgbClr val="666666"/>
                </a:solidFill>
                <a:latin typeface="Proxima Nova"/>
                <a:ea typeface="Proxima Nova"/>
              </a:defRPr>
            </a:lvl1pPr>
          </a:lstStyle>
          <a:p>
            <a:pPr algn="r">
              <a:lnSpc>
                <a:spcPct val="100000"/>
              </a:lnSpc>
              <a:buNone/>
              <a:tabLst>
                <a:tab pos="0" algn="l"/>
              </a:tabLst>
            </a:pPr>
            <a:fld id="{140573E3-BD4A-4DBC-8DF7-4CD32C46F443}" type="slidenum">
              <a:rPr lang="en" sz="1000" b="0" strike="noStrike" spc="-1">
                <a:solidFill>
                  <a:srgbClr val="666666"/>
                </a:solidFill>
                <a:latin typeface="Proxima Nova"/>
                <a:ea typeface="Proxima Nova"/>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figure/LSTM-Autoencoder-for-Anomaly-Detection_fig2_336594630" TargetMode="External"/><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aimultiple.com/data-augmentation-techniques/" TargetMode="External"/><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mlearning-ai/an-overview-of-vgg16-and-nin-models-96e4bf398484"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910.05446.pdf"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910.05446.pdf"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ww.aismartz.com/blog/cnn-architectures/#:~:text=Convolutional%20neural%20networks%20(CNN)%20are,computer%20vision%20and%20image%20recognition." TargetMode="External"/><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kaggle.com/code/datastrophy/vgg16-pytorch-implementation/notebook" TargetMode="External"/><Relationship Id="rId2" Type="http://schemas.openxmlformats.org/officeDocument/2006/relationships/hyperlink" Target="https://www.analyticsvidhya.com/blog/2021/10/a-comprehensive-guide-on-deep-learning-optimizers/" TargetMode="External"/><Relationship Id="rId1" Type="http://schemas.openxmlformats.org/officeDocument/2006/relationships/slideLayout" Target="../slideLayouts/slideLayout15.xml"/><Relationship Id="rId5" Type="http://schemas.openxmlformats.org/officeDocument/2006/relationships/hyperlink" Target="https://machinelearningmastery.com/batch-normalization-for-training-of-deep-neural-networks/" TargetMode="External"/><Relationship Id="rId4" Type="http://schemas.openxmlformats.org/officeDocument/2006/relationships/hyperlink" Target="https://www.kdnuggets.com/2018/09/dropout-convolutional-networks.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apis.com/download/storage/v1/b/kaggle-user-content/o/inbox%2F1095143%2Fa9a48686e3f385d9456b59bf2035594c%2Fdesc.png?generation=1576531903599785&amp;alt=media"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Bengali_alphabet" TargetMode="External"/><Relationship Id="rId2" Type="http://schemas.openxmlformats.org/officeDocument/2006/relationships/hyperlink" Target="https://arxiv.org/abs/2010.00170" TargetMode="Externa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hyperlink" Target="https://data.world/tommywilczek/walmart" TargetMode="Externa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peltarion.com/knowledge-center/modeling-view/build-an-ai-model/loss-functions/categorical-crossentropy" TargetMode="External"/><Relationship Id="rId2" Type="http://schemas.openxmlformats.org/officeDocument/2006/relationships/hyperlink" Target="https://arxiv.org/abs/2010.00170" TargetMode="External"/><Relationship Id="rId1" Type="http://schemas.openxmlformats.org/officeDocument/2006/relationships/slideLayout" Target="../slideLayouts/slideLayout15.xml"/><Relationship Id="rId5" Type="http://schemas.openxmlformats.org/officeDocument/2006/relationships/hyperlink" Target="https://towardsdatascience.com/part-ii-bengali-ai-handwritten-grapheme-classification-model-enhancements-20961b0805f" TargetMode="External"/><Relationship Id="rId4" Type="http://schemas.openxmlformats.org/officeDocument/2006/relationships/hyperlink" Target="https://towardsdatascience.com/bengali-ai-handwritten-grapheme-classification-adaa7376275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152-0124-4E05-8CE6-E43CA2E7D15D}"/>
              </a:ext>
            </a:extLst>
          </p:cNvPr>
          <p:cNvSpPr>
            <a:spLocks noGrp="1"/>
          </p:cNvSpPr>
          <p:nvPr>
            <p:ph type="title"/>
          </p:nvPr>
        </p:nvSpPr>
        <p:spPr>
          <a:xfrm>
            <a:off x="2021290" y="1145766"/>
            <a:ext cx="5002363" cy="2505209"/>
          </a:xfrm>
        </p:spPr>
        <p:txBody>
          <a:bodyPr/>
          <a:lstStyle/>
          <a:p>
            <a:r>
              <a:rPr lang="en-IN" sz="9600" dirty="0"/>
              <a:t>Project 1</a:t>
            </a:r>
          </a:p>
        </p:txBody>
      </p:sp>
    </p:spTree>
    <p:extLst>
      <p:ext uri="{BB962C8B-B14F-4D97-AF65-F5344CB8AC3E}">
        <p14:creationId xmlns:p14="http://schemas.microsoft.com/office/powerpoint/2010/main" val="428107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gn="l"/>
            <a:r>
              <a:rPr lang="en" sz="3000" b="0" strike="noStrike" spc="-1" dirty="0">
                <a:solidFill>
                  <a:srgbClr val="FF5722"/>
                </a:solidFill>
                <a:latin typeface="Alfa Slab One"/>
                <a:ea typeface="Alfa Slab One"/>
              </a:rPr>
              <a:t>Anomaly Detection:</a:t>
            </a:r>
            <a:endParaRPr lang="en-IN" sz="1200" b="0" i="0" dirty="0">
              <a:solidFill>
                <a:srgbClr val="000000"/>
              </a:solidFill>
              <a:effectLst/>
              <a:latin typeface="Inter"/>
            </a:endParaRPr>
          </a:p>
        </p:txBody>
      </p:sp>
      <p:sp>
        <p:nvSpPr>
          <p:cNvPr id="94"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122760">
              <a:lnSpc>
                <a:spcPct val="115000"/>
              </a:lnSpc>
              <a:buClr>
                <a:srgbClr val="666666"/>
              </a:buClr>
            </a:pPr>
            <a:r>
              <a:rPr lang="en-IN" sz="1800" spc="-1" dirty="0">
                <a:solidFill>
                  <a:srgbClr val="4D5156"/>
                </a:solidFill>
                <a:highlight>
                  <a:srgbClr val="FFFFFF"/>
                </a:highlight>
                <a:latin typeface="Average"/>
                <a:ea typeface="Average"/>
              </a:rPr>
              <a:t>      </a:t>
            </a:r>
            <a:endParaRPr lang="en" sz="1800" spc="-1" dirty="0">
              <a:solidFill>
                <a:srgbClr val="4D5156"/>
              </a:solidFill>
              <a:highlight>
                <a:srgbClr val="FFFFFF"/>
              </a:highlight>
              <a:latin typeface="Average"/>
              <a:ea typeface="Average"/>
            </a:endParaRPr>
          </a:p>
          <a:p>
            <a:pPr marL="122760">
              <a:lnSpc>
                <a:spcPct val="115000"/>
              </a:lnSpc>
              <a:buClr>
                <a:srgbClr val="666666"/>
              </a:buClr>
            </a:pPr>
            <a:endParaRPr lang="en" sz="1800" b="0" strike="noStrike" spc="-1" dirty="0">
              <a:solidFill>
                <a:srgbClr val="4D5156"/>
              </a:solidFill>
              <a:highlight>
                <a:srgbClr val="FFFFFF"/>
              </a:highlight>
              <a:latin typeface="Average"/>
              <a:ea typeface="Average"/>
            </a:endParaRPr>
          </a:p>
          <a:p>
            <a:pPr marL="457200" indent="-334440">
              <a:lnSpc>
                <a:spcPct val="115000"/>
              </a:lnSpc>
              <a:buClr>
                <a:srgbClr val="666666"/>
              </a:buClr>
              <a:buFont typeface="Average"/>
              <a:buChar char="●"/>
            </a:pPr>
            <a:endParaRPr lang="en" sz="1800" b="0" strike="noStrike" spc="-1" dirty="0">
              <a:solidFill>
                <a:srgbClr val="4D5156"/>
              </a:solidFill>
              <a:highlight>
                <a:srgbClr val="FFFFFF"/>
              </a:highlight>
              <a:latin typeface="Average"/>
              <a:ea typeface="Average"/>
            </a:endParaRPr>
          </a:p>
          <a:p>
            <a:pPr marL="122760">
              <a:lnSpc>
                <a:spcPct val="115000"/>
              </a:lnSpc>
              <a:buClr>
                <a:srgbClr val="666666"/>
              </a:buClr>
            </a:pPr>
            <a:endParaRPr lang="en-IN" sz="1800" b="0" strike="noStrike" spc="-1" dirty="0">
              <a:solidFill>
                <a:srgbClr val="000000"/>
              </a:solidFill>
              <a:latin typeface="Average"/>
            </a:endParaRPr>
          </a:p>
          <a:p>
            <a:pPr marL="457200" indent="-334440">
              <a:lnSpc>
                <a:spcPct val="115000"/>
              </a:lnSpc>
              <a:buClr>
                <a:srgbClr val="666666"/>
              </a:buClr>
              <a:buFont typeface="Average"/>
              <a:buChar char="●"/>
            </a:pPr>
            <a:endParaRPr lang="en-IN" sz="1800" b="0" strike="noStrike" spc="-1" dirty="0">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dirty="0">
              <a:solidFill>
                <a:srgbClr val="000000"/>
              </a:solidFill>
              <a:latin typeface="Arial"/>
            </a:endParaRPr>
          </a:p>
        </p:txBody>
      </p:sp>
      <p:sp>
        <p:nvSpPr>
          <p:cNvPr id="2" name="TextBox 1">
            <a:extLst>
              <a:ext uri="{FF2B5EF4-FFF2-40B4-BE49-F238E27FC236}">
                <a16:creationId xmlns:a16="http://schemas.microsoft.com/office/drawing/2014/main" id="{DD7310BA-8948-17D1-E9EC-C344E53CF832}"/>
              </a:ext>
            </a:extLst>
          </p:cNvPr>
          <p:cNvSpPr txBox="1"/>
          <p:nvPr/>
        </p:nvSpPr>
        <p:spPr>
          <a:xfrm>
            <a:off x="708996" y="1039718"/>
            <a:ext cx="3942517" cy="375487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t>Algorithms I have implemented to detect anomalies:</a:t>
            </a:r>
          </a:p>
          <a:p>
            <a:pPr marL="285750" indent="-285750">
              <a:buFont typeface="Wingdings" panose="05000000000000000000" pitchFamily="2" charset="2"/>
              <a:buChar char="Ø"/>
            </a:pPr>
            <a:endParaRPr lang="en-IN" sz="1600" dirty="0"/>
          </a:p>
          <a:p>
            <a:pPr marL="285750" indent="-285750">
              <a:buFont typeface="Courier New" panose="02070309020205020404" pitchFamily="49" charset="0"/>
              <a:buChar char="o"/>
            </a:pPr>
            <a:r>
              <a:rPr lang="en-IN" sz="1400" dirty="0"/>
              <a:t>KNN Regressor </a:t>
            </a:r>
          </a:p>
          <a:p>
            <a:pPr marL="285750" indent="-285750">
              <a:buFont typeface="Courier New" panose="02070309020205020404" pitchFamily="49" charset="0"/>
              <a:buChar char="o"/>
            </a:pPr>
            <a:r>
              <a:rPr lang="en-IN" sz="1400" dirty="0"/>
              <a:t>DBSCAN</a:t>
            </a:r>
          </a:p>
          <a:p>
            <a:pPr marL="285750" indent="-285750">
              <a:buFont typeface="Courier New" panose="02070309020205020404" pitchFamily="49" charset="0"/>
              <a:buChar char="o"/>
            </a:pPr>
            <a:r>
              <a:rPr lang="en-IN" sz="1400" dirty="0"/>
              <a:t>LSTM with Auto-Encoders</a:t>
            </a:r>
          </a:p>
          <a:p>
            <a:pPr marL="285750" indent="-285750">
              <a:buFont typeface="Courier New" panose="02070309020205020404" pitchFamily="49" charset="0"/>
              <a:buChar char="o"/>
            </a:pPr>
            <a:endParaRPr lang="en-IN" sz="1600" dirty="0"/>
          </a:p>
          <a:p>
            <a:pPr marL="285750" indent="-285750">
              <a:buFont typeface="Courier New" panose="02070309020205020404" pitchFamily="49" charset="0"/>
              <a:buChar char="o"/>
            </a:pPr>
            <a:endParaRPr lang="en-IN" sz="1600" dirty="0"/>
          </a:p>
          <a:p>
            <a:endParaRPr lang="en-IN" sz="1600" dirty="0"/>
          </a:p>
          <a:p>
            <a:pPr marL="285750" indent="-285750">
              <a:buFont typeface="Wingdings" panose="05000000000000000000" pitchFamily="2" charset="2"/>
              <a:buChar char="Ø"/>
            </a:pPr>
            <a:r>
              <a:rPr lang="en-IN" sz="1600" dirty="0"/>
              <a:t>Finally Model which I have selected:</a:t>
            </a:r>
          </a:p>
          <a:p>
            <a:pPr marL="285750" indent="-285750">
              <a:buFont typeface="Wingdings" panose="05000000000000000000" pitchFamily="2" charset="2"/>
              <a:buChar char="Ø"/>
            </a:pPr>
            <a:endParaRPr lang="en-IN" sz="1600" dirty="0"/>
          </a:p>
          <a:p>
            <a:pPr marL="285750" indent="-285750">
              <a:buFont typeface="Wingdings" panose="05000000000000000000" pitchFamily="2" charset="2"/>
              <a:buChar char="ü"/>
            </a:pPr>
            <a:r>
              <a:rPr lang="en-IN" sz="1400" dirty="0"/>
              <a:t>LSTM with Auto-Encoders</a:t>
            </a:r>
          </a:p>
          <a:p>
            <a:endParaRPr lang="en-IN" dirty="0"/>
          </a:p>
          <a:p>
            <a:endParaRPr lang="en-IN" dirty="0"/>
          </a:p>
          <a:p>
            <a:endParaRPr lang="en-IN" dirty="0"/>
          </a:p>
        </p:txBody>
      </p:sp>
      <p:pic>
        <p:nvPicPr>
          <p:cNvPr id="7" name="Google Shape;97;p19">
            <a:extLst>
              <a:ext uri="{FF2B5EF4-FFF2-40B4-BE49-F238E27FC236}">
                <a16:creationId xmlns:a16="http://schemas.microsoft.com/office/drawing/2014/main" id="{F0FF9FE8-8C6E-C21C-18C0-30323574B606}"/>
              </a:ext>
            </a:extLst>
          </p:cNvPr>
          <p:cNvPicPr/>
          <p:nvPr/>
        </p:nvPicPr>
        <p:blipFill>
          <a:blip r:embed="rId2"/>
          <a:stretch/>
        </p:blipFill>
        <p:spPr>
          <a:xfrm>
            <a:off x="4505739" y="1333942"/>
            <a:ext cx="4326501" cy="2769840"/>
          </a:xfrm>
          <a:prstGeom prst="rect">
            <a:avLst/>
          </a:prstGeom>
          <a:ln w="0">
            <a:noFill/>
          </a:ln>
        </p:spPr>
      </p:pic>
      <p:sp>
        <p:nvSpPr>
          <p:cNvPr id="8" name="Google Shape;98;p19">
            <a:extLst>
              <a:ext uri="{FF2B5EF4-FFF2-40B4-BE49-F238E27FC236}">
                <a16:creationId xmlns:a16="http://schemas.microsoft.com/office/drawing/2014/main" id="{154EE96E-6483-6B01-8E3A-AA63622D0C0A}"/>
              </a:ext>
            </a:extLst>
          </p:cNvPr>
          <p:cNvSpPr/>
          <p:nvPr/>
        </p:nvSpPr>
        <p:spPr>
          <a:xfrm>
            <a:off x="6250403" y="4117486"/>
            <a:ext cx="739226" cy="400110"/>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nchor="t">
            <a:spAutoFit/>
          </a:bodyPr>
          <a:lstStyle/>
          <a:p>
            <a:pPr>
              <a:lnSpc>
                <a:spcPct val="100000"/>
              </a:lnSpc>
              <a:buNone/>
              <a:tabLst>
                <a:tab pos="0" algn="l"/>
              </a:tabLst>
            </a:pPr>
            <a:r>
              <a:rPr lang="en" sz="1400" b="0" u="sng" strike="noStrike" spc="-1" dirty="0">
                <a:solidFill>
                  <a:srgbClr val="1C3AA9"/>
                </a:solidFill>
                <a:uFillTx/>
                <a:latin typeface="Proxima Nova"/>
                <a:ea typeface="Proxima Nova"/>
                <a:hlinkClick r:id="rId3"/>
              </a:rPr>
              <a:t>Source</a:t>
            </a:r>
            <a:endParaRPr lang="en-IN" sz="1400" b="0" strike="noStrike" spc="-1" dirty="0">
              <a:latin typeface="Arial"/>
            </a:endParaRPr>
          </a:p>
        </p:txBody>
      </p:sp>
    </p:spTree>
    <p:extLst>
      <p:ext uri="{BB962C8B-B14F-4D97-AF65-F5344CB8AC3E}">
        <p14:creationId xmlns:p14="http://schemas.microsoft.com/office/powerpoint/2010/main" val="127913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89;p18"/>
          <p:cNvPicPr/>
          <p:nvPr/>
        </p:nvPicPr>
        <p:blipFill>
          <a:blip r:embed="rId2"/>
          <a:stretch/>
        </p:blipFill>
        <p:spPr>
          <a:xfrm>
            <a:off x="1400760" y="137520"/>
            <a:ext cx="6495840" cy="4800240"/>
          </a:xfrm>
          <a:prstGeom prst="rect">
            <a:avLst/>
          </a:prstGeom>
          <a:ln w="0">
            <a:noFill/>
          </a:ln>
        </p:spPr>
      </p:pic>
      <p:sp>
        <p:nvSpPr>
          <p:cNvPr id="96" name="Google Shape;90;p18"/>
          <p:cNvSpPr/>
          <p:nvPr/>
        </p:nvSpPr>
        <p:spPr>
          <a:xfrm>
            <a:off x="340560" y="511200"/>
            <a:ext cx="1279440" cy="578520"/>
          </a:xfrm>
          <a:prstGeom prst="roundRect">
            <a:avLst>
              <a:gd name="adj" fmla="val 16667"/>
            </a:avLst>
          </a:prstGeom>
          <a:solidFill>
            <a:schemeClr val="lt2"/>
          </a:solidFill>
          <a:ln w="9525">
            <a:solidFill>
              <a:srgbClr val="666666"/>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buNone/>
              <a:tabLst>
                <a:tab pos="0" algn="l"/>
              </a:tabLst>
            </a:pPr>
            <a:r>
              <a:rPr lang="en" sz="1800" b="1" strike="noStrike" spc="-1">
                <a:solidFill>
                  <a:srgbClr val="FF5722"/>
                </a:solidFill>
                <a:latin typeface="Proxima Nova"/>
                <a:ea typeface="Proxima Nova"/>
              </a:rPr>
              <a:t>Outline</a:t>
            </a:r>
            <a:endParaRPr lang="en-IN" sz="1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dirty="0">
                <a:solidFill>
                  <a:srgbClr val="FF5722"/>
                </a:solidFill>
                <a:latin typeface="Alfa Slab One"/>
                <a:ea typeface="Alfa Slab One"/>
              </a:rPr>
              <a:t>Algorithms we’ve used to detect the anomalies </a:t>
            </a:r>
            <a:endParaRPr lang="en-IN" sz="3000" b="0" strike="noStrike" spc="-1" dirty="0">
              <a:solidFill>
                <a:srgbClr val="000000"/>
              </a:solidFill>
              <a:latin typeface="Arial"/>
            </a:endParaRPr>
          </a:p>
        </p:txBody>
      </p:sp>
      <p:sp>
        <p:nvSpPr>
          <p:cNvPr id="98"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DBSCAN</a:t>
            </a:r>
            <a:endParaRPr lang="en-IN" sz="1800" b="0" strike="noStrike" spc="-1">
              <a:solidFill>
                <a:srgbClr val="000000"/>
              </a:solidFill>
              <a:latin typeface="Arial"/>
            </a:endParaRPr>
          </a:p>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KNN Regressor</a:t>
            </a:r>
            <a:endParaRPr lang="en-IN" sz="1800" b="0" strike="noStrike" spc="-1">
              <a:solidFill>
                <a:srgbClr val="000000"/>
              </a:solidFill>
              <a:latin typeface="Arial"/>
            </a:endParaRPr>
          </a:p>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LSTM  </a:t>
            </a:r>
            <a:endParaRPr lang="en-IN" sz="1800" b="0" strike="noStrike" spc="-1">
              <a:solidFill>
                <a:srgbClr val="000000"/>
              </a:solidFill>
              <a:latin typeface="Arial"/>
            </a:endParaRPr>
          </a:p>
          <a:p>
            <a:pPr>
              <a:lnSpc>
                <a:spcPct val="115000"/>
              </a:lnSpc>
              <a:spcBef>
                <a:spcPts val="1199"/>
              </a:spcBef>
              <a:spcAft>
                <a:spcPts val="1199"/>
              </a:spcAft>
              <a:buNone/>
              <a:tabLst>
                <a:tab pos="0" algn="l"/>
              </a:tabLst>
            </a:pPr>
            <a:r>
              <a:rPr lang="en" sz="1800" b="0" strike="noStrike" spc="-1">
                <a:solidFill>
                  <a:srgbClr val="666666"/>
                </a:solidFill>
                <a:latin typeface="Proxima Nova"/>
                <a:ea typeface="Proxima Nova"/>
              </a:rPr>
              <a:t>  </a:t>
            </a:r>
            <a:r>
              <a:rPr lang="en" sz="1800" b="0" strike="noStrike" spc="-1">
                <a:solidFill>
                  <a:srgbClr val="212529"/>
                </a:solidFill>
                <a:latin typeface="Proxima Nova"/>
                <a:ea typeface="Proxima Nova"/>
              </a:rPr>
              <a:t>                                                          </a:t>
            </a:r>
            <a:endParaRPr lang="en-IN" sz="1800" b="0" strike="noStrike" spc="-1">
              <a:solidFill>
                <a:srgbClr val="000000"/>
              </a:solidFill>
              <a:latin typeface="Arial"/>
            </a:endParaRPr>
          </a:p>
        </p:txBody>
      </p:sp>
      <p:pic>
        <p:nvPicPr>
          <p:cNvPr id="99" name="Google Shape;97;p19"/>
          <p:cNvPicPr/>
          <p:nvPr/>
        </p:nvPicPr>
        <p:blipFill>
          <a:blip r:embed="rId2"/>
          <a:stretch/>
        </p:blipFill>
        <p:spPr>
          <a:xfrm>
            <a:off x="3812760" y="1186560"/>
            <a:ext cx="4676760" cy="27698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03400"/>
            <a:ext cx="8520120" cy="572400"/>
          </a:xfrm>
          <a:prstGeom prst="rect">
            <a:avLst/>
          </a:prstGeom>
          <a:noFill/>
          <a:ln w="0">
            <a:noFill/>
          </a:ln>
        </p:spPr>
        <p:txBody>
          <a:bodyPr tIns="91440" bIns="91440" anchor="t">
            <a:normAutofit fontScale="90000"/>
          </a:bodyPr>
          <a:lstStyle/>
          <a:p>
            <a:pPr algn="ctr">
              <a:lnSpc>
                <a:spcPct val="100000"/>
              </a:lnSpc>
              <a:buNone/>
              <a:tabLst>
                <a:tab pos="0" algn="l"/>
              </a:tabLst>
            </a:pPr>
            <a:r>
              <a:rPr lang="en" sz="3000" b="1" u="sng" spc="-1" dirty="0">
                <a:solidFill>
                  <a:srgbClr val="FF5722"/>
                </a:solidFill>
                <a:latin typeface="Proxima Nova"/>
              </a:rPr>
              <a:t>KNN Regressor</a:t>
            </a:r>
            <a:endParaRPr lang="en-IN" sz="3000" b="0" strike="noStrike" spc="-1" dirty="0">
              <a:solidFill>
                <a:srgbClr val="000000"/>
              </a:solidFill>
              <a:latin typeface="Arial"/>
            </a:endParaRPr>
          </a:p>
        </p:txBody>
      </p:sp>
      <p:sp>
        <p:nvSpPr>
          <p:cNvPr id="102" name="PlaceHolder 2"/>
          <p:cNvSpPr>
            <a:spLocks noGrp="1"/>
          </p:cNvSpPr>
          <p:nvPr>
            <p:ph/>
          </p:nvPr>
        </p:nvSpPr>
        <p:spPr>
          <a:xfrm>
            <a:off x="108000" y="1179720"/>
            <a:ext cx="2999520" cy="2063520"/>
          </a:xfrm>
          <a:prstGeom prst="rect">
            <a:avLst/>
          </a:prstGeom>
          <a:noFill/>
          <a:ln w="0">
            <a:noFill/>
          </a:ln>
        </p:spPr>
        <p:txBody>
          <a:bodyPr tIns="91440" bIns="91440" anchor="t">
            <a:normAutofit fontScale="90500" lnSpcReduction="10000"/>
          </a:bodyPr>
          <a:lstStyle/>
          <a:p>
            <a:pPr marL="457200" indent="-325800">
              <a:lnSpc>
                <a:spcPct val="115000"/>
              </a:lnSpc>
              <a:buClr>
                <a:srgbClr val="666666"/>
              </a:buClr>
              <a:buFont typeface="Proxima Nova"/>
              <a:buChar char="●"/>
            </a:pPr>
            <a:r>
              <a:rPr lang="en-IN" sz="1800" b="0" strike="noStrike" spc="-1" dirty="0">
                <a:solidFill>
                  <a:srgbClr val="000000"/>
                </a:solidFill>
                <a:latin typeface="Arial"/>
              </a:rPr>
              <a:t>Though KNN Regressor predicting the sales with a good accuracy but the threshold methods we are using to detect the anomalies is giving us some error.</a:t>
            </a:r>
          </a:p>
          <a:p>
            <a:pPr marL="457200" indent="-325800">
              <a:lnSpc>
                <a:spcPct val="115000"/>
              </a:lnSpc>
              <a:buClr>
                <a:srgbClr val="666666"/>
              </a:buClr>
              <a:buFont typeface="Proxima Nova"/>
              <a:buChar char="●"/>
            </a:pPr>
            <a:endParaRPr lang="en-IN" sz="1800" b="0" strike="noStrike" spc="-1" dirty="0">
              <a:solidFill>
                <a:srgbClr val="000000"/>
              </a:solidFill>
              <a:latin typeface="Arial"/>
            </a:endParaRPr>
          </a:p>
        </p:txBody>
      </p:sp>
      <p:pic>
        <p:nvPicPr>
          <p:cNvPr id="3" name="Picture 2">
            <a:extLst>
              <a:ext uri="{FF2B5EF4-FFF2-40B4-BE49-F238E27FC236}">
                <a16:creationId xmlns:a16="http://schemas.microsoft.com/office/drawing/2014/main" id="{FE59A78D-AD67-26BA-D93C-7253F5DAE88D}"/>
              </a:ext>
            </a:extLst>
          </p:cNvPr>
          <p:cNvPicPr>
            <a:picLocks noChangeAspect="1"/>
          </p:cNvPicPr>
          <p:nvPr/>
        </p:nvPicPr>
        <p:blipFill>
          <a:blip r:embed="rId2"/>
          <a:stretch>
            <a:fillRect/>
          </a:stretch>
        </p:blipFill>
        <p:spPr>
          <a:xfrm>
            <a:off x="3107521" y="775800"/>
            <a:ext cx="5724360" cy="3988357"/>
          </a:xfrm>
          <a:prstGeom prst="rect">
            <a:avLst/>
          </a:prstGeom>
        </p:spPr>
      </p:pic>
    </p:spTree>
    <p:extLst>
      <p:ext uri="{BB962C8B-B14F-4D97-AF65-F5344CB8AC3E}">
        <p14:creationId xmlns:p14="http://schemas.microsoft.com/office/powerpoint/2010/main" val="79747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03400"/>
            <a:ext cx="8520120" cy="572400"/>
          </a:xfrm>
          <a:prstGeom prst="rect">
            <a:avLst/>
          </a:prstGeom>
          <a:noFill/>
          <a:ln w="0">
            <a:noFill/>
          </a:ln>
        </p:spPr>
        <p:txBody>
          <a:bodyPr tIns="91440" bIns="91440" anchor="t">
            <a:normAutofit fontScale="90000"/>
          </a:bodyPr>
          <a:lstStyle/>
          <a:p>
            <a:pPr algn="ctr">
              <a:lnSpc>
                <a:spcPct val="100000"/>
              </a:lnSpc>
              <a:buNone/>
              <a:tabLst>
                <a:tab pos="0" algn="l"/>
              </a:tabLst>
            </a:pPr>
            <a:r>
              <a:rPr lang="en" sz="3000" b="1" u="sng" strike="noStrike" spc="-1">
                <a:solidFill>
                  <a:srgbClr val="FF5722"/>
                </a:solidFill>
                <a:uFillTx/>
                <a:latin typeface="Proxima Nova"/>
                <a:ea typeface="Proxima Nova"/>
              </a:rPr>
              <a:t>DBSCAN</a:t>
            </a:r>
            <a:endParaRPr lang="en-IN" sz="3000" b="0" strike="noStrike" spc="-1">
              <a:solidFill>
                <a:srgbClr val="000000"/>
              </a:solidFill>
              <a:latin typeface="Arial"/>
            </a:endParaRPr>
          </a:p>
        </p:txBody>
      </p:sp>
      <p:sp>
        <p:nvSpPr>
          <p:cNvPr id="102" name="PlaceHolder 2"/>
          <p:cNvSpPr>
            <a:spLocks noGrp="1"/>
          </p:cNvSpPr>
          <p:nvPr>
            <p:ph/>
          </p:nvPr>
        </p:nvSpPr>
        <p:spPr>
          <a:xfrm>
            <a:off x="108000" y="1179720"/>
            <a:ext cx="2999520" cy="2063520"/>
          </a:xfrm>
          <a:prstGeom prst="rect">
            <a:avLst/>
          </a:prstGeom>
          <a:noFill/>
          <a:ln w="0">
            <a:noFill/>
          </a:ln>
        </p:spPr>
        <p:txBody>
          <a:bodyPr tIns="91440" bIns="91440" anchor="t">
            <a:normAutofit fontScale="90500" lnSpcReduction="20000"/>
          </a:bodyPr>
          <a:lstStyle/>
          <a:p>
            <a:pPr marL="457200" indent="-325800">
              <a:lnSpc>
                <a:spcPct val="115000"/>
              </a:lnSpc>
              <a:buClr>
                <a:srgbClr val="666666"/>
              </a:buClr>
              <a:buFont typeface="Proxima Nova"/>
              <a:buChar char="●"/>
            </a:pPr>
            <a:r>
              <a:rPr lang="en" sz="1800" b="0" strike="noStrike" spc="-1">
                <a:solidFill>
                  <a:srgbClr val="666666"/>
                </a:solidFill>
                <a:latin typeface="Proxima Nova"/>
                <a:ea typeface="Proxima Nova"/>
              </a:rPr>
              <a:t>Depends on epsilon (radius of hypersphere) and minimum samples. </a:t>
            </a:r>
            <a:endParaRPr lang="en-IN" sz="1800" b="0" strike="noStrike" spc="-1">
              <a:solidFill>
                <a:srgbClr val="000000"/>
              </a:solidFill>
              <a:latin typeface="Arial"/>
            </a:endParaRPr>
          </a:p>
          <a:p>
            <a:pPr marL="457200" indent="-325800">
              <a:lnSpc>
                <a:spcPct val="115000"/>
              </a:lnSpc>
              <a:buClr>
                <a:srgbClr val="666666"/>
              </a:buClr>
              <a:buFont typeface="Proxima Nova"/>
              <a:buChar char="●"/>
            </a:pPr>
            <a:r>
              <a:rPr lang="en" sz="1800" b="0" strike="noStrike" spc="-1">
                <a:solidFill>
                  <a:srgbClr val="666666"/>
                </a:solidFill>
                <a:latin typeface="Proxima Nova"/>
                <a:ea typeface="Proxima Nova"/>
              </a:rPr>
              <a:t>Based on these parameters, the algorithm determines whether certain values in the dataset are outliers or not.</a:t>
            </a:r>
            <a:endParaRPr lang="en-IN" sz="1800" b="0" strike="noStrike" spc="-1">
              <a:solidFill>
                <a:srgbClr val="000000"/>
              </a:solidFill>
              <a:latin typeface="Arial"/>
            </a:endParaRPr>
          </a:p>
        </p:txBody>
      </p:sp>
      <p:pic>
        <p:nvPicPr>
          <p:cNvPr id="103" name="Google Shape;105;p20"/>
          <p:cNvPicPr/>
          <p:nvPr/>
        </p:nvPicPr>
        <p:blipFill>
          <a:blip r:embed="rId2"/>
          <a:srcRect l="-3689" t="-4173" r="3689" b="4173"/>
          <a:stretch/>
        </p:blipFill>
        <p:spPr>
          <a:xfrm>
            <a:off x="2605680" y="776160"/>
            <a:ext cx="6507720" cy="2109960"/>
          </a:xfrm>
          <a:prstGeom prst="rect">
            <a:avLst/>
          </a:prstGeom>
          <a:ln w="0">
            <a:noFill/>
          </a:ln>
        </p:spPr>
      </p:pic>
      <p:pic>
        <p:nvPicPr>
          <p:cNvPr id="104" name="Google Shape;106;p20"/>
          <p:cNvPicPr/>
          <p:nvPr/>
        </p:nvPicPr>
        <p:blipFill>
          <a:blip r:embed="rId3"/>
          <a:stretch/>
        </p:blipFill>
        <p:spPr>
          <a:xfrm>
            <a:off x="2734920" y="2949840"/>
            <a:ext cx="6639120" cy="210996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66120" y="51480"/>
            <a:ext cx="8520120" cy="572400"/>
          </a:xfrm>
          <a:prstGeom prst="rect">
            <a:avLst/>
          </a:prstGeom>
          <a:noFill/>
          <a:ln w="0">
            <a:noFill/>
          </a:ln>
        </p:spPr>
        <p:txBody>
          <a:bodyPr tIns="91440" bIns="91440" anchor="t">
            <a:normAutofit fontScale="90000"/>
          </a:bodyPr>
          <a:lstStyle/>
          <a:p>
            <a:pPr algn="ctr">
              <a:lnSpc>
                <a:spcPct val="100000"/>
              </a:lnSpc>
              <a:buNone/>
              <a:tabLst>
                <a:tab pos="0" algn="l"/>
              </a:tabLst>
            </a:pPr>
            <a:r>
              <a:rPr lang="en" sz="3000" b="1" u="sng" strike="noStrike" spc="-1">
                <a:solidFill>
                  <a:srgbClr val="FF5722"/>
                </a:solidFill>
                <a:uFillTx/>
                <a:latin typeface="Proxima Nova"/>
                <a:ea typeface="Proxima Nova"/>
              </a:rPr>
              <a:t>LSTM AutoEncoder</a:t>
            </a:r>
            <a:endParaRPr lang="en-IN" sz="3000" b="0" strike="noStrike" spc="-1">
              <a:solidFill>
                <a:srgbClr val="000000"/>
              </a:solidFill>
              <a:latin typeface="Arial"/>
            </a:endParaRPr>
          </a:p>
        </p:txBody>
      </p:sp>
      <p:sp>
        <p:nvSpPr>
          <p:cNvPr id="106" name="PlaceHolder 2"/>
          <p:cNvSpPr>
            <a:spLocks noGrp="1"/>
          </p:cNvSpPr>
          <p:nvPr>
            <p:ph/>
          </p:nvPr>
        </p:nvSpPr>
        <p:spPr>
          <a:xfrm>
            <a:off x="122040" y="915120"/>
            <a:ext cx="2605320" cy="2560320"/>
          </a:xfrm>
          <a:prstGeom prst="rect">
            <a:avLst/>
          </a:prstGeom>
          <a:noFill/>
          <a:ln w="0">
            <a:noFill/>
          </a:ln>
        </p:spPr>
        <p:txBody>
          <a:bodyPr tIns="91440" bIns="91440" anchor="t">
            <a:normAutofit fontScale="92000"/>
          </a:bodyPr>
          <a:lstStyle/>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Unlike ARIMA or Prophet, this does not rely on specific assumptions about the data such as time series stationarity or the existence of a Date field.</a:t>
            </a:r>
            <a:endParaRPr lang="en-IN" sz="1800" b="0" strike="noStrike" spc="-1">
              <a:solidFill>
                <a:srgbClr val="000000"/>
              </a:solidFill>
              <a:latin typeface="Arial"/>
            </a:endParaRPr>
          </a:p>
        </p:txBody>
      </p:sp>
      <p:pic>
        <p:nvPicPr>
          <p:cNvPr id="107" name="Google Shape;113;p21"/>
          <p:cNvPicPr/>
          <p:nvPr/>
        </p:nvPicPr>
        <p:blipFill>
          <a:blip r:embed="rId2"/>
          <a:stretch/>
        </p:blipFill>
        <p:spPr>
          <a:xfrm>
            <a:off x="2870280" y="2912760"/>
            <a:ext cx="6402600" cy="2039400"/>
          </a:xfrm>
          <a:prstGeom prst="rect">
            <a:avLst/>
          </a:prstGeom>
          <a:ln w="0">
            <a:noFill/>
          </a:ln>
        </p:spPr>
      </p:pic>
      <p:pic>
        <p:nvPicPr>
          <p:cNvPr id="108" name="Google Shape;114;p21"/>
          <p:cNvPicPr/>
          <p:nvPr/>
        </p:nvPicPr>
        <p:blipFill>
          <a:blip r:embed="rId3"/>
          <a:stretch/>
        </p:blipFill>
        <p:spPr>
          <a:xfrm>
            <a:off x="2938320" y="591120"/>
            <a:ext cx="6334920" cy="210960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Threshold</a:t>
            </a:r>
            <a:endParaRPr lang="en-IN" sz="3000" b="0" strike="noStrike" spc="-1">
              <a:solidFill>
                <a:srgbClr val="000000"/>
              </a:solidFill>
              <a:latin typeface="Arial"/>
            </a:endParaRPr>
          </a:p>
        </p:txBody>
      </p:sp>
      <p:sp>
        <p:nvSpPr>
          <p:cNvPr id="110" name="PlaceHolder 2"/>
          <p:cNvSpPr>
            <a:spLocks noGrp="1"/>
          </p:cNvSpPr>
          <p:nvPr>
            <p:ph/>
          </p:nvPr>
        </p:nvSpPr>
        <p:spPr>
          <a:xfrm>
            <a:off x="-44280" y="2168280"/>
            <a:ext cx="3933720" cy="2255760"/>
          </a:xfrm>
          <a:prstGeom prst="rect">
            <a:avLst/>
          </a:prstGeom>
          <a:noFill/>
          <a:ln w="0">
            <a:noFill/>
          </a:ln>
        </p:spPr>
        <p:txBody>
          <a:bodyPr tIns="91440" bIns="91440" anchor="t">
            <a:normAutofit/>
          </a:bodyPr>
          <a:lstStyle/>
          <a:p>
            <a:pPr marL="457200" indent="-343080">
              <a:lnSpc>
                <a:spcPct val="115000"/>
              </a:lnSpc>
              <a:buClr>
                <a:srgbClr val="666666"/>
              </a:buClr>
              <a:buFont typeface="Proxima Nova"/>
              <a:buChar char="●"/>
            </a:pPr>
            <a:r>
              <a:rPr lang="en" sz="1800" b="0" i="1" strike="noStrike" spc="-1">
                <a:solidFill>
                  <a:srgbClr val="666666"/>
                </a:solidFill>
                <a:latin typeface="Proxima Nova"/>
                <a:ea typeface="Proxima Nova"/>
              </a:rPr>
              <a:t>MAD </a:t>
            </a:r>
            <a:r>
              <a:rPr lang="en" sz="1800" b="0" strike="noStrike" spc="-1">
                <a:solidFill>
                  <a:srgbClr val="666666"/>
                </a:solidFill>
                <a:latin typeface="Proxima Nova"/>
                <a:ea typeface="Proxima Nova"/>
              </a:rPr>
              <a:t>(Median absolute deviation) is a robust measure for detecting anomalies</a:t>
            </a:r>
            <a:endParaRPr lang="en-IN" sz="1800" b="0" strike="noStrike" spc="-1">
              <a:solidFill>
                <a:srgbClr val="000000"/>
              </a:solidFill>
              <a:latin typeface="Arial"/>
            </a:endParaRPr>
          </a:p>
        </p:txBody>
      </p:sp>
      <p:pic>
        <p:nvPicPr>
          <p:cNvPr id="111" name="Google Shape;121;p22"/>
          <p:cNvPicPr/>
          <p:nvPr/>
        </p:nvPicPr>
        <p:blipFill>
          <a:blip r:embed="rId2"/>
          <a:stretch/>
        </p:blipFill>
        <p:spPr>
          <a:xfrm>
            <a:off x="4317480" y="141480"/>
            <a:ext cx="4463280" cy="2510640"/>
          </a:xfrm>
          <a:prstGeom prst="rect">
            <a:avLst/>
          </a:prstGeom>
          <a:ln w="0">
            <a:noFill/>
          </a:ln>
        </p:spPr>
      </p:pic>
      <p:pic>
        <p:nvPicPr>
          <p:cNvPr id="112" name="Google Shape;122;p22"/>
          <p:cNvPicPr/>
          <p:nvPr/>
        </p:nvPicPr>
        <p:blipFill>
          <a:blip r:embed="rId3"/>
          <a:stretch/>
        </p:blipFill>
        <p:spPr>
          <a:xfrm>
            <a:off x="3889440" y="2502000"/>
            <a:ext cx="5254200" cy="2606400"/>
          </a:xfrm>
          <a:prstGeom prst="rect">
            <a:avLst/>
          </a:prstGeom>
          <a:ln w="0">
            <a:noFill/>
          </a:ln>
        </p:spPr>
      </p:pic>
      <p:pic>
        <p:nvPicPr>
          <p:cNvPr id="113" name="Google Shape;123;p22"/>
          <p:cNvPicPr/>
          <p:nvPr/>
        </p:nvPicPr>
        <p:blipFill>
          <a:blip r:embed="rId4"/>
          <a:stretch/>
        </p:blipFill>
        <p:spPr>
          <a:xfrm>
            <a:off x="311760" y="1247760"/>
            <a:ext cx="2934000" cy="690120"/>
          </a:xfrm>
          <a:prstGeom prst="rect">
            <a:avLst/>
          </a:prstGeom>
          <a:ln w="0">
            <a:noFill/>
          </a:ln>
        </p:spPr>
      </p:pic>
      <p:sp>
        <p:nvSpPr>
          <p:cNvPr id="114" name="Google Shape;124;p22"/>
          <p:cNvSpPr/>
          <p:nvPr/>
        </p:nvSpPr>
        <p:spPr>
          <a:xfrm>
            <a:off x="352080" y="1891800"/>
            <a:ext cx="27475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Proxima Nova"/>
                <a:ea typeface="Proxima Nova"/>
              </a:rPr>
              <a:t>Where, k is a constant, we took k = 13</a:t>
            </a:r>
            <a:endParaRPr lang="en-IN" sz="1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29;p23"/>
          <p:cNvPicPr/>
          <p:nvPr/>
        </p:nvPicPr>
        <p:blipFill>
          <a:blip r:embed="rId2"/>
          <a:stretch/>
        </p:blipFill>
        <p:spPr>
          <a:xfrm>
            <a:off x="0" y="0"/>
            <a:ext cx="9143640" cy="2466720"/>
          </a:xfrm>
          <a:prstGeom prst="rect">
            <a:avLst/>
          </a:prstGeom>
          <a:ln w="0">
            <a:noFill/>
          </a:ln>
        </p:spPr>
      </p:pic>
      <p:pic>
        <p:nvPicPr>
          <p:cNvPr id="116" name="Google Shape;130;p23"/>
          <p:cNvPicPr/>
          <p:nvPr/>
        </p:nvPicPr>
        <p:blipFill>
          <a:blip r:embed="rId3"/>
          <a:stretch/>
        </p:blipFill>
        <p:spPr>
          <a:xfrm>
            <a:off x="0" y="2425320"/>
            <a:ext cx="9143640" cy="271764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Google Shape;141;p25"/>
          <p:cNvPicPr/>
          <p:nvPr/>
        </p:nvPicPr>
        <p:blipFill>
          <a:blip r:embed="rId2"/>
          <a:stretch/>
        </p:blipFill>
        <p:spPr>
          <a:xfrm>
            <a:off x="205408" y="83520"/>
            <a:ext cx="6840151" cy="2487600"/>
          </a:xfrm>
          <a:prstGeom prst="rect">
            <a:avLst/>
          </a:prstGeom>
          <a:ln w="0">
            <a:noFill/>
          </a:ln>
        </p:spPr>
      </p:pic>
      <p:pic>
        <p:nvPicPr>
          <p:cNvPr id="120" name="Google Shape;142;p25"/>
          <p:cNvPicPr/>
          <p:nvPr/>
        </p:nvPicPr>
        <p:blipFill>
          <a:blip r:embed="rId3"/>
          <a:stretch/>
        </p:blipFill>
        <p:spPr>
          <a:xfrm>
            <a:off x="59634" y="2765880"/>
            <a:ext cx="6986285" cy="2266560"/>
          </a:xfrm>
          <a:prstGeom prst="rect">
            <a:avLst/>
          </a:prstGeom>
          <a:ln w="0">
            <a:noFill/>
          </a:ln>
        </p:spPr>
      </p:pic>
      <p:pic>
        <p:nvPicPr>
          <p:cNvPr id="121" name="Google Shape;143;p25"/>
          <p:cNvPicPr/>
          <p:nvPr/>
        </p:nvPicPr>
        <p:blipFill>
          <a:blip r:embed="rId4"/>
          <a:stretch/>
        </p:blipFill>
        <p:spPr>
          <a:xfrm>
            <a:off x="7046280" y="2765879"/>
            <a:ext cx="2097360" cy="2294099"/>
          </a:xfrm>
          <a:prstGeom prst="rect">
            <a:avLst/>
          </a:prstGeom>
          <a:ln w="0">
            <a:noFill/>
          </a:ln>
        </p:spPr>
      </p:pic>
      <p:pic>
        <p:nvPicPr>
          <p:cNvPr id="122" name="Google Shape;144;p25"/>
          <p:cNvPicPr/>
          <p:nvPr/>
        </p:nvPicPr>
        <p:blipFill>
          <a:blip r:embed="rId5"/>
          <a:stretch/>
        </p:blipFill>
        <p:spPr>
          <a:xfrm>
            <a:off x="6976440" y="83519"/>
            <a:ext cx="2097360" cy="2487599"/>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378216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Comparison</a:t>
            </a:r>
            <a:endParaRPr lang="en-IN" sz="3000" b="0" strike="noStrike" spc="-1">
              <a:solidFill>
                <a:srgbClr val="000000"/>
              </a:solidFill>
              <a:latin typeface="Arial"/>
            </a:endParaRPr>
          </a:p>
        </p:txBody>
      </p:sp>
      <p:graphicFrame>
        <p:nvGraphicFramePr>
          <p:cNvPr id="126" name="Google Shape;152;p26"/>
          <p:cNvGraphicFramePr/>
          <p:nvPr>
            <p:extLst>
              <p:ext uri="{D42A27DB-BD31-4B8C-83A1-F6EECF244321}">
                <p14:modId xmlns:p14="http://schemas.microsoft.com/office/powerpoint/2010/main" val="1122706755"/>
              </p:ext>
            </p:extLst>
          </p:nvPr>
        </p:nvGraphicFramePr>
        <p:xfrm>
          <a:off x="2781161" y="1984590"/>
          <a:ext cx="3331080" cy="1174320"/>
        </p:xfrm>
        <a:graphic>
          <a:graphicData uri="http://schemas.openxmlformats.org/drawingml/2006/table">
            <a:tbl>
              <a:tblPr/>
              <a:tblGrid>
                <a:gridCol w="937800">
                  <a:extLst>
                    <a:ext uri="{9D8B030D-6E8A-4147-A177-3AD203B41FA5}">
                      <a16:colId xmlns:a16="http://schemas.microsoft.com/office/drawing/2014/main" val="20000"/>
                    </a:ext>
                  </a:extLst>
                </a:gridCol>
                <a:gridCol w="1179360">
                  <a:extLst>
                    <a:ext uri="{9D8B030D-6E8A-4147-A177-3AD203B41FA5}">
                      <a16:colId xmlns:a16="http://schemas.microsoft.com/office/drawing/2014/main" val="20001"/>
                    </a:ext>
                  </a:extLst>
                </a:gridCol>
                <a:gridCol w="1213920">
                  <a:extLst>
                    <a:ext uri="{9D8B030D-6E8A-4147-A177-3AD203B41FA5}">
                      <a16:colId xmlns:a16="http://schemas.microsoft.com/office/drawing/2014/main" val="20002"/>
                    </a:ext>
                  </a:extLst>
                </a:gridCol>
              </a:tblGrid>
              <a:tr h="396000">
                <a:tc>
                  <a:txBody>
                    <a:bodyPr/>
                    <a:lstStyle/>
                    <a:p>
                      <a:pPr>
                        <a:lnSpc>
                          <a:spcPct val="100000"/>
                        </a:lnSpc>
                        <a:buNone/>
                        <a:tabLst>
                          <a:tab pos="0" algn="l"/>
                        </a:tabLst>
                      </a:pPr>
                      <a:r>
                        <a:rPr lang="en" sz="1400" b="0" strike="noStrike" spc="-1">
                          <a:solidFill>
                            <a:srgbClr val="000000"/>
                          </a:solidFill>
                          <a:latin typeface="Arial"/>
                          <a:ea typeface="Arial"/>
                        </a:rPr>
                        <a:t>Model</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Store Wise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Whole Data</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396000">
                <a:tc>
                  <a:txBody>
                    <a:bodyPr/>
                    <a:lstStyle/>
                    <a:p>
                      <a:pPr>
                        <a:lnSpc>
                          <a:spcPct val="100000"/>
                        </a:lnSpc>
                        <a:buNone/>
                        <a:tabLst>
                          <a:tab pos="0" algn="l"/>
                        </a:tabLst>
                      </a:pPr>
                      <a:r>
                        <a:rPr lang="en" sz="1400" b="0" strike="noStrike" spc="-1">
                          <a:solidFill>
                            <a:srgbClr val="000000"/>
                          </a:solidFill>
                          <a:latin typeface="Arial"/>
                          <a:ea typeface="Arial"/>
                        </a:rPr>
                        <a:t>DBSCAN</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dirty="0">
                          <a:solidFill>
                            <a:srgbClr val="000000"/>
                          </a:solidFill>
                          <a:latin typeface="Arial"/>
                          <a:ea typeface="Arial"/>
                        </a:rPr>
                        <a:t>2257 </a:t>
                      </a:r>
                      <a:r>
                        <a:rPr lang="en" sz="900" b="0" strike="noStrike" spc="-1" dirty="0">
                          <a:solidFill>
                            <a:srgbClr val="000000"/>
                          </a:solidFill>
                          <a:latin typeface="Arial"/>
                          <a:ea typeface="Arial"/>
                        </a:rPr>
                        <a:t>(0.54%)</a:t>
                      </a:r>
                      <a:endParaRPr lang="en-IN" sz="9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2263 </a:t>
                      </a:r>
                      <a:r>
                        <a:rPr lang="en" sz="900" b="0" strike="noStrike" spc="-1">
                          <a:solidFill>
                            <a:srgbClr val="000000"/>
                          </a:solidFill>
                          <a:latin typeface="Arial"/>
                          <a:ea typeface="Arial"/>
                        </a:rPr>
                        <a:t>(0.54%)</a:t>
                      </a:r>
                      <a:endParaRPr lang="en-IN" sz="9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382320">
                <a:tc>
                  <a:txBody>
                    <a:bodyPr/>
                    <a:lstStyle/>
                    <a:p>
                      <a:pPr>
                        <a:lnSpc>
                          <a:spcPct val="100000"/>
                        </a:lnSpc>
                        <a:buNone/>
                        <a:tabLst>
                          <a:tab pos="0" algn="l"/>
                        </a:tabLst>
                      </a:pPr>
                      <a:r>
                        <a:rPr lang="en" sz="1400" b="0" strike="noStrike" spc="-1">
                          <a:solidFill>
                            <a:srgbClr val="000000"/>
                          </a:solidFill>
                          <a:latin typeface="Arial"/>
                          <a:ea typeface="Arial"/>
                        </a:rPr>
                        <a:t>LSTM</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2239 </a:t>
                      </a:r>
                      <a:r>
                        <a:rPr lang="en" sz="900" b="0" strike="noStrike" spc="-1">
                          <a:solidFill>
                            <a:srgbClr val="000000"/>
                          </a:solidFill>
                          <a:latin typeface="Arial"/>
                          <a:ea typeface="Arial"/>
                        </a:rPr>
                        <a:t>(0.53%)</a:t>
                      </a:r>
                      <a:endParaRPr lang="en-IN" sz="9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dirty="0">
                          <a:solidFill>
                            <a:srgbClr val="000000"/>
                          </a:solidFill>
                          <a:latin typeface="Arial"/>
                          <a:ea typeface="Arial"/>
                        </a:rPr>
                        <a:t>2365 </a:t>
                      </a:r>
                      <a:r>
                        <a:rPr lang="en" sz="900" b="0" strike="noStrike" spc="-1" dirty="0">
                          <a:solidFill>
                            <a:srgbClr val="000000"/>
                          </a:solidFill>
                          <a:latin typeface="Arial"/>
                          <a:ea typeface="Arial"/>
                        </a:rPr>
                        <a:t>(0.56%)</a:t>
                      </a:r>
                      <a:endParaRPr lang="en-IN" sz="9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360000" y="0"/>
            <a:ext cx="8640000" cy="2006280"/>
          </a:xfrm>
          <a:prstGeom prst="rect">
            <a:avLst/>
          </a:prstGeom>
          <a:noFill/>
          <a:ln w="0">
            <a:noFill/>
          </a:ln>
        </p:spPr>
        <p:txBody>
          <a:bodyPr tIns="91440" bIns="91440" anchor="b">
            <a:normAutofit/>
          </a:bodyPr>
          <a:lstStyle/>
          <a:p>
            <a:pPr algn="ctr">
              <a:lnSpc>
                <a:spcPct val="100000"/>
              </a:lnSpc>
              <a:buNone/>
              <a:tabLst>
                <a:tab pos="0" algn="l"/>
              </a:tabLst>
            </a:pPr>
            <a:r>
              <a:rPr lang="en" sz="4000" b="0" strike="noStrike" spc="-1">
                <a:solidFill>
                  <a:srgbClr val="FF5722"/>
                </a:solidFill>
                <a:latin typeface="Alfa Slab One"/>
                <a:ea typeface="Alfa Slab One"/>
              </a:rPr>
              <a:t>Sale Forcasting &amp; Anomaly Detection on Walmart Dataset</a:t>
            </a:r>
            <a:endParaRPr lang="en-IN" sz="4000" b="0" strike="noStrike" spc="-1">
              <a:solidFill>
                <a:srgbClr val="000000"/>
              </a:solidFill>
              <a:latin typeface="Arial"/>
            </a:endParaRPr>
          </a:p>
        </p:txBody>
      </p:sp>
      <p:pic>
        <p:nvPicPr>
          <p:cNvPr id="80" name="Picture 79"/>
          <p:cNvPicPr/>
          <p:nvPr/>
        </p:nvPicPr>
        <p:blipFill>
          <a:blip r:embed="rId2"/>
          <a:stretch/>
        </p:blipFill>
        <p:spPr>
          <a:xfrm>
            <a:off x="2160000" y="1980000"/>
            <a:ext cx="5040000" cy="2340000"/>
          </a:xfrm>
          <a:prstGeom prst="rect">
            <a:avLst/>
          </a:prstGeom>
          <a:ln w="0">
            <a:noFill/>
          </a:ln>
        </p:spPr>
      </p:pic>
      <p:sp>
        <p:nvSpPr>
          <p:cNvPr id="81" name="TextBox 80"/>
          <p:cNvSpPr txBox="1"/>
          <p:nvPr/>
        </p:nvSpPr>
        <p:spPr>
          <a:xfrm>
            <a:off x="6480000" y="4382280"/>
            <a:ext cx="2520000" cy="657720"/>
          </a:xfrm>
          <a:prstGeom prst="rect">
            <a:avLst/>
          </a:prstGeom>
          <a:noFill/>
          <a:ln w="0">
            <a:noFill/>
          </a:ln>
        </p:spPr>
        <p:txBody>
          <a:bodyPr lIns="90000" tIns="45000" rIns="90000" bIns="45000" anchor="t">
            <a:noAutofit/>
          </a:bodyPr>
          <a:lstStyle/>
          <a:p>
            <a:pPr algn="ctr">
              <a:buNone/>
            </a:pPr>
            <a:r>
              <a:rPr lang="en-IN" sz="1000" b="0" strike="noStrike" spc="-1">
                <a:latin typeface="Arial"/>
              </a:rPr>
              <a:t>Under the supervision of </a:t>
            </a:r>
          </a:p>
          <a:p>
            <a:pPr algn="ctr">
              <a:buNone/>
            </a:pPr>
            <a:r>
              <a:rPr lang="en-IN" sz="1000" b="0" strike="noStrike" spc="-1">
                <a:latin typeface="Arial"/>
              </a:rPr>
              <a:t>Dr. Soumitra Samanta</a:t>
            </a:r>
          </a:p>
          <a:p>
            <a:pPr algn="ctr">
              <a:buNone/>
            </a:pPr>
            <a:r>
              <a:rPr lang="en-IN" sz="1000" b="0" strike="noStrike" spc="-1">
                <a:latin typeface="Arial"/>
              </a:rPr>
              <a:t>Department of Computer Science</a:t>
            </a:r>
          </a:p>
          <a:p>
            <a:pPr algn="ctr">
              <a:buNone/>
            </a:pPr>
            <a:r>
              <a:rPr lang="en-IN" sz="1000" b="0" strike="noStrike" spc="-1">
                <a:latin typeface="Arial"/>
              </a:rPr>
              <a:t>RKMVERI, Belur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378216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dirty="0">
                <a:solidFill>
                  <a:srgbClr val="FF5722"/>
                </a:solidFill>
                <a:latin typeface="Alfa Slab One"/>
                <a:ea typeface="Alfa Slab One"/>
              </a:rPr>
              <a:t>Reference</a:t>
            </a:r>
            <a:endParaRPr lang="en-IN" sz="3000" b="0" strike="noStrike" spc="-1" dirty="0">
              <a:solidFill>
                <a:srgbClr val="000000"/>
              </a:solidFill>
              <a:latin typeface="Arial"/>
            </a:endParaRPr>
          </a:p>
        </p:txBody>
      </p:sp>
      <p:sp>
        <p:nvSpPr>
          <p:cNvPr id="3" name="TextBox 2">
            <a:extLst>
              <a:ext uri="{FF2B5EF4-FFF2-40B4-BE49-F238E27FC236}">
                <a16:creationId xmlns:a16="http://schemas.microsoft.com/office/drawing/2014/main" id="{71A54B11-73A5-C6EF-C1E0-63C6BB21C154}"/>
              </a:ext>
            </a:extLst>
          </p:cNvPr>
          <p:cNvSpPr txBox="1"/>
          <p:nvPr/>
        </p:nvSpPr>
        <p:spPr>
          <a:xfrm>
            <a:off x="1000539" y="1086678"/>
            <a:ext cx="7063409" cy="2308324"/>
          </a:xfrm>
          <a:prstGeom prst="rect">
            <a:avLst/>
          </a:prstGeom>
          <a:noFill/>
        </p:spPr>
        <p:txBody>
          <a:bodyPr wrap="square" rtlCol="0">
            <a:spAutoFit/>
          </a:bodyPr>
          <a:lstStyle/>
          <a:p>
            <a:pPr marL="171450" indent="-171450">
              <a:buFont typeface="Wingdings" panose="05000000000000000000" pitchFamily="2" charset="2"/>
              <a:buChar char="q"/>
            </a:pPr>
            <a:r>
              <a:rPr lang="en-US" sz="1200" dirty="0" err="1"/>
              <a:t>Pasi</a:t>
            </a:r>
            <a:r>
              <a:rPr lang="en-US" sz="1200" dirty="0"/>
              <a:t> </a:t>
            </a:r>
            <a:r>
              <a:rPr lang="en-US" sz="1200" dirty="0" err="1"/>
              <a:t>Fr¨anti</a:t>
            </a:r>
            <a:r>
              <a:rPr lang="en-US" sz="1200" dirty="0"/>
              <a:t> Jiawei Yang, Susanto </a:t>
            </a:r>
            <a:r>
              <a:rPr lang="en-US" sz="1200" dirty="0" err="1"/>
              <a:t>Rahardja.Outlier</a:t>
            </a:r>
            <a:r>
              <a:rPr lang="en-US" sz="1200" dirty="0"/>
              <a:t> detection: how to threshold outlier scores?</a:t>
            </a:r>
          </a:p>
          <a:p>
            <a:r>
              <a:rPr lang="en-US" sz="1200" dirty="0"/>
              <a:t>(https://www.researchgate.net/publication/337883760_Outlier_detection_how_to_threshold_outlier_scores, 2016)</a:t>
            </a:r>
          </a:p>
          <a:p>
            <a:r>
              <a:rPr lang="en-US" sz="1200" dirty="0"/>
              <a:t> </a:t>
            </a:r>
          </a:p>
          <a:p>
            <a:r>
              <a:rPr lang="en-US" sz="1200" dirty="0"/>
              <a:t>       </a:t>
            </a:r>
          </a:p>
          <a:p>
            <a:pPr marL="171450" indent="-171450">
              <a:buFont typeface="Wingdings" panose="05000000000000000000" pitchFamily="2" charset="2"/>
              <a:buChar char="q"/>
            </a:pPr>
            <a:r>
              <a:rPr lang="en-US" sz="1200" dirty="0"/>
              <a:t>Gloria Wang Benjamin Smith, Kevin Cant. Anomaly detection with </a:t>
            </a:r>
            <a:r>
              <a:rPr lang="en-US" sz="1200" dirty="0" err="1"/>
              <a:t>sdae</a:t>
            </a:r>
            <a:r>
              <a:rPr lang="en-US" sz="1200" dirty="0"/>
              <a:t>. (https://arxiv.org/pdf/2004.04391.pdf, 2016)</a:t>
            </a:r>
          </a:p>
          <a:p>
            <a:pPr marL="171450" indent="-171450">
              <a:buFont typeface="Wingdings" panose="05000000000000000000" pitchFamily="2" charset="2"/>
              <a:buChar char="q"/>
            </a:pPr>
            <a:endParaRPr lang="en-US" sz="1200" dirty="0"/>
          </a:p>
          <a:p>
            <a:pPr marL="171450" indent="-171450">
              <a:buFont typeface="Wingdings" panose="05000000000000000000" pitchFamily="2" charset="2"/>
              <a:buChar char="q"/>
            </a:pPr>
            <a:r>
              <a:rPr lang="en-US" sz="1200" dirty="0" err="1"/>
              <a:t>Ihssan</a:t>
            </a:r>
            <a:r>
              <a:rPr lang="en-US" sz="1200" dirty="0"/>
              <a:t> </a:t>
            </a:r>
            <a:r>
              <a:rPr lang="en-US" sz="1200" dirty="0" err="1"/>
              <a:t>Tinawi</a:t>
            </a:r>
            <a:r>
              <a:rPr lang="en-US" sz="1200" dirty="0"/>
              <a:t>. Machine learning for time series anomaly detection.</a:t>
            </a:r>
          </a:p>
          <a:p>
            <a:r>
              <a:rPr lang="en-US" sz="1200" dirty="0"/>
              <a:t>    (https://hdl.handle.net/1721.1/123129, 2016.)</a:t>
            </a:r>
          </a:p>
          <a:p>
            <a:endParaRPr lang="en-US" sz="1200" dirty="0"/>
          </a:p>
          <a:p>
            <a:endParaRPr lang="en-IN" sz="1200" dirty="0"/>
          </a:p>
        </p:txBody>
      </p:sp>
      <p:sp>
        <p:nvSpPr>
          <p:cNvPr id="6" name="TextBox 5">
            <a:extLst>
              <a:ext uri="{FF2B5EF4-FFF2-40B4-BE49-F238E27FC236}">
                <a16:creationId xmlns:a16="http://schemas.microsoft.com/office/drawing/2014/main" id="{3894734C-1B39-EC75-3D4F-27305802876D}"/>
              </a:ext>
            </a:extLst>
          </p:cNvPr>
          <p:cNvSpPr txBox="1"/>
          <p:nvPr/>
        </p:nvSpPr>
        <p:spPr>
          <a:xfrm>
            <a:off x="7209182" y="4623280"/>
            <a:ext cx="1934818" cy="369332"/>
          </a:xfrm>
          <a:prstGeom prst="rect">
            <a:avLst/>
          </a:prstGeom>
          <a:noFill/>
        </p:spPr>
        <p:txBody>
          <a:bodyPr wrap="square" rtlCol="0">
            <a:spAutoFit/>
          </a:bodyPr>
          <a:lstStyle/>
          <a:p>
            <a:r>
              <a:rPr lang="en-IN" dirty="0"/>
              <a:t>End of Project 1</a:t>
            </a:r>
          </a:p>
        </p:txBody>
      </p:sp>
    </p:spTree>
    <p:extLst>
      <p:ext uri="{BB962C8B-B14F-4D97-AF65-F5344CB8AC3E}">
        <p14:creationId xmlns:p14="http://schemas.microsoft.com/office/powerpoint/2010/main" val="308396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152-0124-4E05-8CE6-E43CA2E7D15D}"/>
              </a:ext>
            </a:extLst>
          </p:cNvPr>
          <p:cNvSpPr>
            <a:spLocks noGrp="1"/>
          </p:cNvSpPr>
          <p:nvPr>
            <p:ph type="title"/>
          </p:nvPr>
        </p:nvSpPr>
        <p:spPr>
          <a:xfrm>
            <a:off x="2021290" y="1145766"/>
            <a:ext cx="5002363" cy="2505209"/>
          </a:xfrm>
        </p:spPr>
        <p:txBody>
          <a:bodyPr/>
          <a:lstStyle/>
          <a:p>
            <a:r>
              <a:rPr lang="en-IN" sz="9600" dirty="0"/>
              <a:t>Project 2</a:t>
            </a:r>
          </a:p>
        </p:txBody>
      </p:sp>
    </p:spTree>
    <p:extLst>
      <p:ext uri="{BB962C8B-B14F-4D97-AF65-F5344CB8AC3E}">
        <p14:creationId xmlns:p14="http://schemas.microsoft.com/office/powerpoint/2010/main" val="900511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252000" y="103500"/>
            <a:ext cx="8640000" cy="826837"/>
          </a:xfrm>
          <a:prstGeom prst="rect">
            <a:avLst/>
          </a:prstGeom>
          <a:noFill/>
          <a:ln w="0">
            <a:noFill/>
          </a:ln>
        </p:spPr>
        <p:txBody>
          <a:bodyPr tIns="91440" bIns="91440" anchor="b">
            <a:normAutofit/>
          </a:bodyPr>
          <a:lstStyle/>
          <a:p>
            <a:pPr algn="ctr">
              <a:lnSpc>
                <a:spcPct val="100000"/>
              </a:lnSpc>
              <a:buNone/>
              <a:tabLst>
                <a:tab pos="0" algn="l"/>
              </a:tabLst>
            </a:pPr>
            <a:r>
              <a:rPr lang="en" sz="4000" spc="-1" dirty="0">
                <a:solidFill>
                  <a:srgbClr val="FF5722"/>
                </a:solidFill>
                <a:latin typeface="Alfa Slab One"/>
              </a:rPr>
              <a:t>Brain Tumour Classification</a:t>
            </a:r>
            <a:endParaRPr lang="en-IN" sz="4000" b="0" strike="noStrike" spc="-1" dirty="0">
              <a:solidFill>
                <a:srgbClr val="000000"/>
              </a:solidFill>
              <a:latin typeface="Arial"/>
            </a:endParaRPr>
          </a:p>
        </p:txBody>
      </p:sp>
      <p:sp>
        <p:nvSpPr>
          <p:cNvPr id="81" name="TextBox 80"/>
          <p:cNvSpPr txBox="1"/>
          <p:nvPr/>
        </p:nvSpPr>
        <p:spPr>
          <a:xfrm>
            <a:off x="6480000" y="4382280"/>
            <a:ext cx="2520000" cy="657720"/>
          </a:xfrm>
          <a:prstGeom prst="rect">
            <a:avLst/>
          </a:prstGeom>
          <a:noFill/>
          <a:ln w="0">
            <a:noFill/>
          </a:ln>
        </p:spPr>
        <p:txBody>
          <a:bodyPr lIns="90000" tIns="45000" rIns="90000" bIns="45000" anchor="t">
            <a:noAutofit/>
          </a:bodyPr>
          <a:lstStyle/>
          <a:p>
            <a:pPr algn="ctr">
              <a:buNone/>
            </a:pPr>
            <a:r>
              <a:rPr lang="en-IN" sz="1000" b="0" strike="noStrike" spc="-1" dirty="0">
                <a:latin typeface="Arial"/>
              </a:rPr>
              <a:t>Under the supervision of </a:t>
            </a:r>
          </a:p>
          <a:p>
            <a:pPr algn="ctr">
              <a:buNone/>
            </a:pPr>
            <a:r>
              <a:rPr lang="en-IN" sz="1000" b="0" strike="noStrike" spc="-1" dirty="0" err="1">
                <a:latin typeface="Arial"/>
              </a:rPr>
              <a:t>Mrinmay</a:t>
            </a:r>
            <a:r>
              <a:rPr lang="en-IN" sz="1000" b="0" strike="noStrike" spc="-1" dirty="0">
                <a:latin typeface="Arial"/>
              </a:rPr>
              <a:t> Maharaj</a:t>
            </a:r>
          </a:p>
          <a:p>
            <a:pPr algn="ctr">
              <a:buNone/>
            </a:pPr>
            <a:r>
              <a:rPr lang="en-IN" sz="1000" b="0" strike="noStrike" spc="-1" dirty="0">
                <a:latin typeface="Arial"/>
              </a:rPr>
              <a:t>Department of Computer Science</a:t>
            </a:r>
          </a:p>
          <a:p>
            <a:pPr algn="ctr">
              <a:buNone/>
            </a:pPr>
            <a:r>
              <a:rPr lang="en-IN" sz="1000" b="0" strike="noStrike" spc="-1" dirty="0">
                <a:latin typeface="Arial"/>
              </a:rPr>
              <a:t>RKMVERI, </a:t>
            </a:r>
            <a:r>
              <a:rPr lang="en-IN" sz="1000" b="0" strike="noStrike" spc="-1" dirty="0" err="1">
                <a:latin typeface="Arial"/>
              </a:rPr>
              <a:t>Belur</a:t>
            </a:r>
            <a:r>
              <a:rPr lang="en-IN" sz="1000" b="0" strike="noStrike" spc="-1" dirty="0">
                <a:latin typeface="Arial"/>
              </a:rPr>
              <a:t>  </a:t>
            </a:r>
          </a:p>
        </p:txBody>
      </p:sp>
      <p:pic>
        <p:nvPicPr>
          <p:cNvPr id="1026" name="Picture 2">
            <a:extLst>
              <a:ext uri="{FF2B5EF4-FFF2-40B4-BE49-F238E27FC236}">
                <a16:creationId xmlns:a16="http://schemas.microsoft.com/office/drawing/2014/main" id="{BA1AAE21-BDE3-8506-9CD5-E6DF4A36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165" y="1033945"/>
            <a:ext cx="4157076" cy="334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886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dirty="0">
                <a:solidFill>
                  <a:srgbClr val="FF5722"/>
                </a:solidFill>
                <a:latin typeface="Alfa Slab One"/>
                <a:ea typeface="Alfa Slab One"/>
              </a:rPr>
              <a:t>Introduction </a:t>
            </a:r>
            <a:endParaRPr lang="en-IN" sz="3000" b="0" strike="noStrike" spc="-1" dirty="0">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114120">
              <a:lnSpc>
                <a:spcPct val="115000"/>
              </a:lnSpc>
              <a:buClr>
                <a:srgbClr val="666666"/>
              </a:buClr>
            </a:pPr>
            <a:r>
              <a:rPr lang="en-US" sz="1600" b="0" strike="noStrike" spc="-1" dirty="0">
                <a:solidFill>
                  <a:srgbClr val="666666"/>
                </a:solidFill>
                <a:latin typeface="Proxima Nova"/>
                <a:ea typeface="Proxima Nova"/>
              </a:rPr>
              <a:t>Radiology is a broad subject that needs more knowledge and understanding of medical science to identify tumors accurately. The need for a tumor detection program, thus, overcomes the lack of qualified radiologists. Using magnetic resonance imaging, biomedical image processing makes it easier to detect and locate brain tumors. </a:t>
            </a:r>
          </a:p>
          <a:p>
            <a:pPr marL="114120">
              <a:lnSpc>
                <a:spcPct val="115000"/>
              </a:lnSpc>
              <a:buClr>
                <a:srgbClr val="666666"/>
              </a:buClr>
            </a:pPr>
            <a:r>
              <a:rPr lang="en-US" sz="1600" b="0" strike="noStrike" spc="-1" dirty="0">
                <a:solidFill>
                  <a:srgbClr val="666666"/>
                </a:solidFill>
                <a:latin typeface="Proxima Nova"/>
                <a:ea typeface="Proxima Nova"/>
              </a:rPr>
              <a:t>In this Project, a segmentation and detection method for brain tumors was developed using images from the MRI sequence as an input image to identify the tumor area. This process is difficult due to the wide variety of tumor tissues in the presence of different patients, and, in most cases, the similarity within normal tissues makes the task difficult. The main goal is to classify the brain in the presence of a brain tumor or a healthy brain.</a:t>
            </a:r>
            <a:endParaRPr lang="en-IN" sz="1600" b="0" strike="noStrike" spc="-1" dirty="0">
              <a:solidFill>
                <a:srgbClr val="000000"/>
              </a:solidFill>
              <a:latin typeface="Arial"/>
            </a:endParaRPr>
          </a:p>
        </p:txBody>
      </p:sp>
    </p:spTree>
    <p:extLst>
      <p:ext uri="{BB962C8B-B14F-4D97-AF65-F5344CB8AC3E}">
        <p14:creationId xmlns:p14="http://schemas.microsoft.com/office/powerpoint/2010/main" val="135283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Source and Description:</a:t>
            </a:r>
            <a:endParaRPr lang="en-IN" sz="3000" b="0" strike="noStrike" spc="-1" dirty="0">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114120">
              <a:lnSpc>
                <a:spcPct val="115000"/>
              </a:lnSpc>
              <a:buClr>
                <a:srgbClr val="666666"/>
              </a:buClr>
            </a:pPr>
            <a:r>
              <a:rPr lang="en-US" sz="1600" b="0" strike="noStrike" spc="-1" dirty="0">
                <a:solidFill>
                  <a:srgbClr val="666666"/>
                </a:solidFill>
                <a:latin typeface="Proxima Nova"/>
                <a:ea typeface="Proxima Nova"/>
              </a:rPr>
              <a:t>This dataset is a combination of the following three datasets available in </a:t>
            </a:r>
            <a:r>
              <a:rPr lang="en-US" sz="1600" b="0" strike="noStrike" spc="-1" dirty="0" err="1">
                <a:solidFill>
                  <a:srgbClr val="666666"/>
                </a:solidFill>
                <a:latin typeface="Proxima Nova"/>
                <a:ea typeface="Proxima Nova"/>
              </a:rPr>
              <a:t>kaggle</a:t>
            </a:r>
            <a:r>
              <a:rPr lang="en-US" sz="1600" b="0" strike="noStrike" spc="-1" dirty="0">
                <a:solidFill>
                  <a:srgbClr val="666666"/>
                </a:solidFill>
                <a:latin typeface="Proxima Nova"/>
                <a:ea typeface="Proxima Nova"/>
              </a:rPr>
              <a:t>:</a:t>
            </a:r>
          </a:p>
          <a:p>
            <a:pPr marL="399870" indent="-285750">
              <a:lnSpc>
                <a:spcPct val="115000"/>
              </a:lnSpc>
              <a:buClr>
                <a:srgbClr val="666666"/>
              </a:buClr>
              <a:buFont typeface="Arial" panose="020B0604020202020204" pitchFamily="34" charset="0"/>
              <a:buChar char="•"/>
            </a:pPr>
            <a:r>
              <a:rPr lang="en-US" sz="1600" b="0" strike="noStrike" spc="-1" dirty="0" err="1">
                <a:solidFill>
                  <a:srgbClr val="666666"/>
                </a:solidFill>
                <a:latin typeface="Proxima Nova"/>
                <a:ea typeface="Proxima Nova"/>
              </a:rPr>
              <a:t>figshare</a:t>
            </a:r>
            <a:endParaRPr lang="en-US" sz="1600" b="0" strike="noStrike" spc="-1" dirty="0">
              <a:solidFill>
                <a:srgbClr val="666666"/>
              </a:solidFill>
              <a:latin typeface="Proxima Nova"/>
              <a:ea typeface="Proxima Nova"/>
            </a:endParaRPr>
          </a:p>
          <a:p>
            <a:pPr marL="399870" indent="-285750">
              <a:lnSpc>
                <a:spcPct val="115000"/>
              </a:lnSpc>
              <a:buClr>
                <a:srgbClr val="666666"/>
              </a:buClr>
              <a:buFont typeface="Arial" panose="020B0604020202020204" pitchFamily="34" charset="0"/>
              <a:buChar char="•"/>
            </a:pPr>
            <a:r>
              <a:rPr lang="en-US" sz="1600" b="0" strike="noStrike" spc="-1" dirty="0">
                <a:solidFill>
                  <a:srgbClr val="666666"/>
                </a:solidFill>
                <a:latin typeface="Proxima Nova"/>
                <a:ea typeface="Proxima Nova"/>
              </a:rPr>
              <a:t>SARTAJ dataset</a:t>
            </a:r>
          </a:p>
          <a:p>
            <a:pPr marL="399870" indent="-285750">
              <a:lnSpc>
                <a:spcPct val="115000"/>
              </a:lnSpc>
              <a:buClr>
                <a:srgbClr val="666666"/>
              </a:buClr>
              <a:buFont typeface="Arial" panose="020B0604020202020204" pitchFamily="34" charset="0"/>
              <a:buChar char="•"/>
            </a:pPr>
            <a:r>
              <a:rPr lang="en-US" sz="1600" b="0" strike="noStrike" spc="-1" dirty="0">
                <a:solidFill>
                  <a:srgbClr val="666666"/>
                </a:solidFill>
                <a:latin typeface="Proxima Nova"/>
                <a:ea typeface="Proxima Nova"/>
              </a:rPr>
              <a:t>Br35H</a:t>
            </a:r>
          </a:p>
          <a:p>
            <a:pPr marL="399870" indent="-285750">
              <a:lnSpc>
                <a:spcPct val="115000"/>
              </a:lnSpc>
              <a:buClr>
                <a:srgbClr val="666666"/>
              </a:buClr>
              <a:buFont typeface="Arial" panose="020B0604020202020204" pitchFamily="34" charset="0"/>
              <a:buChar char="•"/>
            </a:pPr>
            <a:endParaRPr lang="en-US" sz="1600" b="0" strike="noStrike" spc="-1" dirty="0">
              <a:solidFill>
                <a:srgbClr val="666666"/>
              </a:solidFill>
              <a:latin typeface="Proxima Nova"/>
              <a:ea typeface="Proxima Nova"/>
            </a:endParaRPr>
          </a:p>
          <a:p>
            <a:pPr marL="114120">
              <a:lnSpc>
                <a:spcPct val="115000"/>
              </a:lnSpc>
              <a:buClr>
                <a:srgbClr val="666666"/>
              </a:buClr>
            </a:pPr>
            <a:r>
              <a:rPr lang="en-US" sz="1600" b="0" strike="noStrike" spc="-1" dirty="0">
                <a:solidFill>
                  <a:srgbClr val="666666"/>
                </a:solidFill>
                <a:latin typeface="Proxima Nova"/>
                <a:ea typeface="Proxima Nova"/>
              </a:rPr>
              <a:t>This dataset contains 7022 images of human brain MRI images which are classified into 4 classes: glioma - meningioma - no tumor and pituitary.</a:t>
            </a:r>
          </a:p>
          <a:p>
            <a:pPr marL="114120">
              <a:lnSpc>
                <a:spcPct val="115000"/>
              </a:lnSpc>
              <a:buClr>
                <a:srgbClr val="666666"/>
              </a:buClr>
            </a:pPr>
            <a:endParaRPr lang="en-US" sz="1600" b="0" strike="noStrike" spc="-1" dirty="0">
              <a:solidFill>
                <a:srgbClr val="666666"/>
              </a:solidFill>
              <a:latin typeface="Proxima Nova"/>
              <a:ea typeface="Proxima Nova"/>
            </a:endParaRPr>
          </a:p>
          <a:p>
            <a:pPr marL="114120">
              <a:lnSpc>
                <a:spcPct val="115000"/>
              </a:lnSpc>
              <a:buClr>
                <a:srgbClr val="666666"/>
              </a:buClr>
            </a:pPr>
            <a:r>
              <a:rPr lang="en-US" sz="1600" spc="-1" dirty="0">
                <a:solidFill>
                  <a:srgbClr val="666666"/>
                </a:solidFill>
                <a:latin typeface="Proxima Nova"/>
                <a:ea typeface="Proxima Nova"/>
              </a:rPr>
              <a:t>“N</a:t>
            </a:r>
            <a:r>
              <a:rPr lang="en-US" sz="1600" b="0" strike="noStrike" spc="-1" dirty="0">
                <a:solidFill>
                  <a:srgbClr val="666666"/>
                </a:solidFill>
                <a:latin typeface="Proxima Nova"/>
                <a:ea typeface="Proxima Nova"/>
              </a:rPr>
              <a:t>o tumor” class images were taken from the Br35H dataset.</a:t>
            </a:r>
            <a:endParaRPr lang="en-IN" sz="1600" b="0" strike="noStrike" spc="-1" dirty="0">
              <a:solidFill>
                <a:srgbClr val="000000"/>
              </a:solidFill>
              <a:latin typeface="Arial"/>
            </a:endParaRPr>
          </a:p>
        </p:txBody>
      </p:sp>
    </p:spTree>
    <p:extLst>
      <p:ext uri="{BB962C8B-B14F-4D97-AF65-F5344CB8AC3E}">
        <p14:creationId xmlns:p14="http://schemas.microsoft.com/office/powerpoint/2010/main" val="1100442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Augmentation:</a:t>
            </a:r>
            <a:endParaRPr lang="en-IN" sz="3000" b="0" strike="noStrike" spc="-1" dirty="0">
              <a:solidFill>
                <a:srgbClr val="000000"/>
              </a:solidFill>
              <a:latin typeface="Arial"/>
            </a:endParaRPr>
          </a:p>
        </p:txBody>
      </p:sp>
      <p:pic>
        <p:nvPicPr>
          <p:cNvPr id="3" name="Content Placeholder 2">
            <a:extLst>
              <a:ext uri="{FF2B5EF4-FFF2-40B4-BE49-F238E27FC236}">
                <a16:creationId xmlns:a16="http://schemas.microsoft.com/office/drawing/2014/main" id="{8AFDEA77-E056-CCA9-EC81-5796775FBEE0}"/>
              </a:ext>
            </a:extLst>
          </p:cNvPr>
          <p:cNvPicPr>
            <a:picLocks noGrp="1" noChangeAspect="1"/>
          </p:cNvPicPr>
          <p:nvPr>
            <p:ph/>
          </p:nvPr>
        </p:nvPicPr>
        <p:blipFill rotWithShape="1">
          <a:blip r:embed="rId2"/>
          <a:srcRect l="12810" t="3891" r="5484"/>
          <a:stretch/>
        </p:blipFill>
        <p:spPr>
          <a:xfrm>
            <a:off x="4181061" y="1017360"/>
            <a:ext cx="4650819" cy="3283365"/>
          </a:xfrm>
          <a:prstGeom prst="rect">
            <a:avLst/>
          </a:prstGeom>
          <a:noFill/>
          <a:ln w="0">
            <a:noFill/>
          </a:ln>
        </p:spPr>
      </p:pic>
      <p:sp>
        <p:nvSpPr>
          <p:cNvPr id="5" name="TextBox 4">
            <a:extLst>
              <a:ext uri="{FF2B5EF4-FFF2-40B4-BE49-F238E27FC236}">
                <a16:creationId xmlns:a16="http://schemas.microsoft.com/office/drawing/2014/main" id="{8A2B5B7B-15EE-97CD-69FF-620FA6DA4D32}"/>
              </a:ext>
            </a:extLst>
          </p:cNvPr>
          <p:cNvSpPr txBox="1"/>
          <p:nvPr/>
        </p:nvSpPr>
        <p:spPr>
          <a:xfrm>
            <a:off x="6049270" y="4300725"/>
            <a:ext cx="914400" cy="369332"/>
          </a:xfrm>
          <a:prstGeom prst="rect">
            <a:avLst/>
          </a:prstGeom>
          <a:noFill/>
        </p:spPr>
        <p:txBody>
          <a:bodyPr wrap="square" rtlCol="0">
            <a:spAutoFit/>
          </a:bodyPr>
          <a:lstStyle/>
          <a:p>
            <a:r>
              <a:rPr lang="en-IN" dirty="0">
                <a:hlinkClick r:id="rId3"/>
              </a:rPr>
              <a:t>Source</a:t>
            </a:r>
            <a:endParaRPr lang="en-IN" dirty="0"/>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BCDDA158-5AAF-06C8-1517-9EA51D6D8EC2}"/>
              </a:ext>
            </a:extLst>
          </p:cNvPr>
          <p:cNvSpPr txBox="1"/>
          <p:nvPr/>
        </p:nvSpPr>
        <p:spPr>
          <a:xfrm>
            <a:off x="649357" y="1205948"/>
            <a:ext cx="3472069" cy="2677656"/>
          </a:xfrm>
          <a:prstGeom prst="rect">
            <a:avLst/>
          </a:prstGeom>
          <a:noFill/>
        </p:spPr>
        <p:txBody>
          <a:bodyPr wrap="square" rtlCol="0">
            <a:spAutoFit/>
          </a:bodyPr>
          <a:lstStyle/>
          <a:p>
            <a:r>
              <a:rPr lang="en-US" sz="1400" dirty="0"/>
              <a:t>Data augmentation is useful to improve performance and outcomes of machine learning models by forming new and different examples to train datasets. If the dataset in a machine learning model is rich and sufficient, the model performs better and more accurately.</a:t>
            </a:r>
          </a:p>
          <a:p>
            <a:endParaRPr lang="en-US" sz="1400" dirty="0"/>
          </a:p>
          <a:p>
            <a:r>
              <a:rPr lang="en-US" sz="1400" dirty="0"/>
              <a:t>I am using Vertical flip, Horizontal flip and some basic filter like </a:t>
            </a:r>
            <a:r>
              <a:rPr lang="en-US" sz="1400" dirty="0" err="1"/>
              <a:t>colorJitter</a:t>
            </a:r>
            <a:r>
              <a:rPr lang="en-US" sz="1400" dirty="0"/>
              <a:t> and some Sharpness enhancement for the augmentations.</a:t>
            </a:r>
            <a:endParaRPr lang="en-IN" sz="1400" dirty="0"/>
          </a:p>
        </p:txBody>
      </p:sp>
    </p:spTree>
    <p:extLst>
      <p:ext uri="{BB962C8B-B14F-4D97-AF65-F5344CB8AC3E}">
        <p14:creationId xmlns:p14="http://schemas.microsoft.com/office/powerpoint/2010/main" val="1763683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Baseline Model:</a:t>
            </a:r>
            <a:endParaRPr lang="en-IN" sz="3000" b="0" strike="noStrike" spc="-1" dirty="0">
              <a:solidFill>
                <a:srgbClr val="000000"/>
              </a:solidFill>
              <a:latin typeface="Arial"/>
            </a:endParaRPr>
          </a:p>
        </p:txBody>
      </p:sp>
      <p:sp>
        <p:nvSpPr>
          <p:cNvPr id="5" name="TextBox 4">
            <a:extLst>
              <a:ext uri="{FF2B5EF4-FFF2-40B4-BE49-F238E27FC236}">
                <a16:creationId xmlns:a16="http://schemas.microsoft.com/office/drawing/2014/main" id="{8A2B5B7B-15EE-97CD-69FF-620FA6DA4D32}"/>
              </a:ext>
            </a:extLst>
          </p:cNvPr>
          <p:cNvSpPr txBox="1"/>
          <p:nvPr/>
        </p:nvSpPr>
        <p:spPr>
          <a:xfrm>
            <a:off x="6049270" y="4300725"/>
            <a:ext cx="914400" cy="369332"/>
          </a:xfrm>
          <a:prstGeom prst="rect">
            <a:avLst/>
          </a:prstGeom>
          <a:noFill/>
        </p:spPr>
        <p:txBody>
          <a:bodyPr wrap="square" rtlCol="0">
            <a:spAutoFit/>
          </a:bodyPr>
          <a:lstStyle/>
          <a:p>
            <a:r>
              <a:rPr lang="en-IN" dirty="0">
                <a:hlinkClick r:id="rId2"/>
              </a:rPr>
              <a:t>Source</a:t>
            </a:r>
            <a:endParaRPr lang="en-IN" dirty="0"/>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BCDDA158-5AAF-06C8-1517-9EA51D6D8EC2}"/>
              </a:ext>
            </a:extLst>
          </p:cNvPr>
          <p:cNvSpPr txBox="1"/>
          <p:nvPr/>
        </p:nvSpPr>
        <p:spPr>
          <a:xfrm>
            <a:off x="470455" y="1205948"/>
            <a:ext cx="3472069" cy="2893100"/>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I have started with pretrained VGG16 model and implemented transfer learning techniques to update the weights of the model according to our data.</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dirty="0"/>
              <a:t>The VGG-16 architecture is able to classify 1000 different labels; we just need 4 instead. In order to do that we are going replace the last fully connected layer of the model with a new one with 4 output features instead of 1000.</a:t>
            </a:r>
            <a:endParaRPr lang="en-IN" sz="1400" dirty="0"/>
          </a:p>
        </p:txBody>
      </p:sp>
      <p:pic>
        <p:nvPicPr>
          <p:cNvPr id="9" name="Picture 8">
            <a:extLst>
              <a:ext uri="{FF2B5EF4-FFF2-40B4-BE49-F238E27FC236}">
                <a16:creationId xmlns:a16="http://schemas.microsoft.com/office/drawing/2014/main" id="{B9E8AEEB-188C-A7B0-5448-FDCC6AF85618}"/>
              </a:ext>
            </a:extLst>
          </p:cNvPr>
          <p:cNvPicPr>
            <a:picLocks noChangeAspect="1"/>
          </p:cNvPicPr>
          <p:nvPr/>
        </p:nvPicPr>
        <p:blipFill>
          <a:blip r:embed="rId3"/>
          <a:stretch>
            <a:fillRect/>
          </a:stretch>
        </p:blipFill>
        <p:spPr>
          <a:xfrm>
            <a:off x="4571820" y="1146313"/>
            <a:ext cx="4271241" cy="2851557"/>
          </a:xfrm>
          <a:prstGeom prst="rect">
            <a:avLst/>
          </a:prstGeom>
        </p:spPr>
      </p:pic>
    </p:spTree>
    <p:extLst>
      <p:ext uri="{BB962C8B-B14F-4D97-AF65-F5344CB8AC3E}">
        <p14:creationId xmlns:p14="http://schemas.microsoft.com/office/powerpoint/2010/main" val="1020970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spc="-1" dirty="0">
                <a:solidFill>
                  <a:srgbClr val="FF5722"/>
                </a:solidFill>
                <a:latin typeface="Alfa Slab One"/>
                <a:ea typeface="Alfa Slab One"/>
              </a:rPr>
              <a:t>Experimenting with several Optimizers</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5" name="TextBox 4">
            <a:extLst>
              <a:ext uri="{FF2B5EF4-FFF2-40B4-BE49-F238E27FC236}">
                <a16:creationId xmlns:a16="http://schemas.microsoft.com/office/drawing/2014/main" id="{8A2B5B7B-15EE-97CD-69FF-620FA6DA4D32}"/>
              </a:ext>
            </a:extLst>
          </p:cNvPr>
          <p:cNvSpPr txBox="1"/>
          <p:nvPr/>
        </p:nvSpPr>
        <p:spPr>
          <a:xfrm>
            <a:off x="6022765" y="4649451"/>
            <a:ext cx="702713" cy="276999"/>
          </a:xfrm>
          <a:prstGeom prst="rect">
            <a:avLst/>
          </a:prstGeom>
          <a:noFill/>
        </p:spPr>
        <p:txBody>
          <a:bodyPr wrap="square" rtlCol="0">
            <a:spAutoFit/>
          </a:bodyPr>
          <a:lstStyle/>
          <a:p>
            <a:r>
              <a:rPr lang="en-IN" sz="1200" dirty="0">
                <a:hlinkClick r:id="rId2"/>
              </a:rPr>
              <a:t>Source</a:t>
            </a:r>
            <a:endParaRPr lang="en-IN" sz="1200" dirty="0"/>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BCDDA158-5AAF-06C8-1517-9EA51D6D8EC2}"/>
              </a:ext>
            </a:extLst>
          </p:cNvPr>
          <p:cNvSpPr txBox="1"/>
          <p:nvPr/>
        </p:nvSpPr>
        <p:spPr>
          <a:xfrm>
            <a:off x="510211" y="1205948"/>
            <a:ext cx="3472069" cy="2462213"/>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It is very important to select a good optimizer for our model during the training process, to make our predictions as correct as possible with a relatively smaller number of epochs.</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dirty="0"/>
              <a:t>I have implemented several optimizers and plot their loss and accuracy curves for both train and validation set for different initial learning rates.</a:t>
            </a:r>
            <a:endParaRPr lang="en-IN" sz="1400" dirty="0"/>
          </a:p>
        </p:txBody>
      </p:sp>
      <p:pic>
        <p:nvPicPr>
          <p:cNvPr id="9" name="Picture 8">
            <a:extLst>
              <a:ext uri="{FF2B5EF4-FFF2-40B4-BE49-F238E27FC236}">
                <a16:creationId xmlns:a16="http://schemas.microsoft.com/office/drawing/2014/main" id="{B9E8AEEB-188C-A7B0-5448-FDCC6AF85618}"/>
              </a:ext>
            </a:extLst>
          </p:cNvPr>
          <p:cNvPicPr>
            <a:picLocks noChangeAspect="1"/>
          </p:cNvPicPr>
          <p:nvPr/>
        </p:nvPicPr>
        <p:blipFill rotWithShape="1">
          <a:blip r:embed="rId3">
            <a:extLst>
              <a:ext uri="{28A0092B-C50C-407E-A947-70E740481C1C}">
                <a14:useLocalDpi xmlns:a14="http://schemas.microsoft.com/office/drawing/2010/main" val="0"/>
              </a:ext>
            </a:extLst>
          </a:blip>
          <a:srcRect t="1495"/>
          <a:stretch/>
        </p:blipFill>
        <p:spPr>
          <a:xfrm>
            <a:off x="4121426" y="1205948"/>
            <a:ext cx="4721815" cy="3492592"/>
          </a:xfrm>
          <a:prstGeom prst="rect">
            <a:avLst/>
          </a:prstGeom>
        </p:spPr>
      </p:pic>
    </p:spTree>
    <p:extLst>
      <p:ext uri="{BB962C8B-B14F-4D97-AF65-F5344CB8AC3E}">
        <p14:creationId xmlns:p14="http://schemas.microsoft.com/office/powerpoint/2010/main" val="613010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spc="-1" dirty="0">
                <a:solidFill>
                  <a:srgbClr val="FF5722"/>
                </a:solidFill>
                <a:latin typeface="Alfa Slab One"/>
                <a:ea typeface="Alfa Slab One"/>
              </a:rPr>
              <a:t>Experimenting with several Optimizers</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5" name="TextBox 4">
            <a:extLst>
              <a:ext uri="{FF2B5EF4-FFF2-40B4-BE49-F238E27FC236}">
                <a16:creationId xmlns:a16="http://schemas.microsoft.com/office/drawing/2014/main" id="{8A2B5B7B-15EE-97CD-69FF-620FA6DA4D32}"/>
              </a:ext>
            </a:extLst>
          </p:cNvPr>
          <p:cNvSpPr txBox="1"/>
          <p:nvPr/>
        </p:nvSpPr>
        <p:spPr>
          <a:xfrm>
            <a:off x="6022765" y="4649451"/>
            <a:ext cx="702713" cy="276999"/>
          </a:xfrm>
          <a:prstGeom prst="rect">
            <a:avLst/>
          </a:prstGeom>
          <a:noFill/>
        </p:spPr>
        <p:txBody>
          <a:bodyPr wrap="square" rtlCol="0">
            <a:spAutoFit/>
          </a:bodyPr>
          <a:lstStyle/>
          <a:p>
            <a:r>
              <a:rPr lang="en-IN" sz="1200" dirty="0">
                <a:hlinkClick r:id="rId2"/>
              </a:rPr>
              <a:t>Source</a:t>
            </a:r>
            <a:endParaRPr lang="en-IN" sz="1200" dirty="0"/>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BCDDA158-5AAF-06C8-1517-9EA51D6D8EC2}"/>
              </a:ext>
            </a:extLst>
          </p:cNvPr>
          <p:cNvSpPr txBox="1"/>
          <p:nvPr/>
        </p:nvSpPr>
        <p:spPr>
          <a:xfrm>
            <a:off x="510211" y="1205948"/>
            <a:ext cx="3472069" cy="2462213"/>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It is very important to select a good optimizer for our model during the training process, to make our predictions as correct as possible with a relatively smaller number of epochs.</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dirty="0"/>
              <a:t>I have implemented several optimizers and plot their loss and accuracy curves for both train and validation set for different initial learning rates.</a:t>
            </a:r>
            <a:endParaRPr lang="en-IN" sz="1400" dirty="0"/>
          </a:p>
        </p:txBody>
      </p:sp>
      <p:pic>
        <p:nvPicPr>
          <p:cNvPr id="9" name="Picture 8">
            <a:extLst>
              <a:ext uri="{FF2B5EF4-FFF2-40B4-BE49-F238E27FC236}">
                <a16:creationId xmlns:a16="http://schemas.microsoft.com/office/drawing/2014/main" id="{B9E8AEEB-188C-A7B0-5448-FDCC6AF85618}"/>
              </a:ext>
            </a:extLst>
          </p:cNvPr>
          <p:cNvPicPr>
            <a:picLocks noChangeAspect="1"/>
          </p:cNvPicPr>
          <p:nvPr/>
        </p:nvPicPr>
        <p:blipFill rotWithShape="1">
          <a:blip r:embed="rId3">
            <a:extLst>
              <a:ext uri="{28A0092B-C50C-407E-A947-70E740481C1C}">
                <a14:useLocalDpi xmlns:a14="http://schemas.microsoft.com/office/drawing/2010/main" val="0"/>
              </a:ext>
            </a:extLst>
          </a:blip>
          <a:srcRect t="1495"/>
          <a:stretch/>
        </p:blipFill>
        <p:spPr>
          <a:xfrm>
            <a:off x="4121426" y="1205948"/>
            <a:ext cx="4721815" cy="3492592"/>
          </a:xfrm>
          <a:prstGeom prst="rect">
            <a:avLst/>
          </a:prstGeom>
        </p:spPr>
      </p:pic>
    </p:spTree>
    <p:extLst>
      <p:ext uri="{BB962C8B-B14F-4D97-AF65-F5344CB8AC3E}">
        <p14:creationId xmlns:p14="http://schemas.microsoft.com/office/powerpoint/2010/main" val="3573620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and Accuracy curve for SGD with learning rate 0.001</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stretch>
            <a:fillRect/>
          </a:stretch>
        </p:blipFill>
        <p:spPr>
          <a:xfrm>
            <a:off x="868890" y="960783"/>
            <a:ext cx="7214062" cy="3829878"/>
          </a:xfrm>
          <a:prstGeom prst="rect">
            <a:avLst/>
          </a:prstGeom>
        </p:spPr>
      </p:pic>
    </p:spTree>
    <p:extLst>
      <p:ext uri="{BB962C8B-B14F-4D97-AF65-F5344CB8AC3E}">
        <p14:creationId xmlns:p14="http://schemas.microsoft.com/office/powerpoint/2010/main" val="337143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Introduction </a:t>
            </a:r>
            <a:endParaRPr lang="en-IN" sz="3000" b="0" strike="noStrike" spc="-1">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What is forecasting ?</a:t>
            </a:r>
            <a:endParaRPr lang="en-IN" sz="1800" b="0" strike="noStrike" spc="-1">
              <a:solidFill>
                <a:srgbClr val="000000"/>
              </a:solidFill>
              <a:latin typeface="Arial"/>
            </a:endParaRPr>
          </a:p>
          <a:p>
            <a:pPr marL="457200" indent="-343080">
              <a:lnSpc>
                <a:spcPct val="115000"/>
              </a:lnSpc>
              <a:buClr>
                <a:srgbClr val="666666"/>
              </a:buClr>
              <a:buFont typeface="Proxima Nova"/>
              <a:buChar char="●"/>
            </a:pPr>
            <a:r>
              <a:rPr lang="en" sz="1400" b="0" strike="noStrike" spc="-1">
                <a:solidFill>
                  <a:srgbClr val="666666"/>
                </a:solidFill>
                <a:latin typeface="Proxima Nova"/>
                <a:ea typeface="Proxima Nova"/>
              </a:rPr>
              <a:t>         A technique that takes historical data as inputs to estimate the future values or trends. </a:t>
            </a:r>
            <a:endParaRPr lang="en-IN" sz="1400" b="0" strike="noStrike" spc="-1">
              <a:solidFill>
                <a:srgbClr val="000000"/>
              </a:solidFill>
              <a:latin typeface="Arial"/>
            </a:endParaRPr>
          </a:p>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What is anomaly inside a data?</a:t>
            </a:r>
            <a:endParaRPr lang="en-IN" sz="1800" b="0" strike="noStrike" spc="-1">
              <a:solidFill>
                <a:srgbClr val="000000"/>
              </a:solidFill>
              <a:latin typeface="Arial"/>
            </a:endParaRPr>
          </a:p>
          <a:p>
            <a:pPr marL="914400" lvl="1" indent="-317520">
              <a:lnSpc>
                <a:spcPct val="115000"/>
              </a:lnSpc>
              <a:buClr>
                <a:srgbClr val="666666"/>
              </a:buClr>
              <a:buFont typeface="Proxima Nova"/>
              <a:buChar char="○"/>
            </a:pPr>
            <a:r>
              <a:rPr lang="en" sz="1400" b="0" strike="noStrike" spc="-1">
                <a:solidFill>
                  <a:srgbClr val="666666"/>
                </a:solidFill>
                <a:latin typeface="Proxima Nova"/>
                <a:ea typeface="Proxima Nova"/>
              </a:rPr>
              <a:t>Data points, events or observations that deviate from a datasets normal behaviour. </a:t>
            </a:r>
            <a:endParaRPr lang="en-IN" sz="1400" b="0" strike="noStrike" spc="-1">
              <a:solidFill>
                <a:srgbClr val="000000"/>
              </a:solidFill>
              <a:latin typeface="Arial"/>
            </a:endParaRPr>
          </a:p>
          <a:p>
            <a:pPr marL="457200" indent="-343080">
              <a:lnSpc>
                <a:spcPct val="115000"/>
              </a:lnSpc>
              <a:buClr>
                <a:srgbClr val="666666"/>
              </a:buClr>
              <a:buFont typeface="Proxima Nova"/>
              <a:buChar char="●"/>
            </a:pPr>
            <a:r>
              <a:rPr lang="en" sz="1800" b="0" strike="noStrike" spc="-1">
                <a:solidFill>
                  <a:srgbClr val="666666"/>
                </a:solidFill>
                <a:latin typeface="Proxima Nova"/>
                <a:ea typeface="Proxima Nova"/>
              </a:rPr>
              <a:t>Why is it important?</a:t>
            </a:r>
            <a:endParaRPr lang="en-IN" sz="1800" b="0" strike="noStrike" spc="-1">
              <a:solidFill>
                <a:srgbClr val="000000"/>
              </a:solidFill>
              <a:latin typeface="Arial"/>
            </a:endParaRPr>
          </a:p>
          <a:p>
            <a:pPr marL="914400" lvl="1" indent="-317520">
              <a:lnSpc>
                <a:spcPct val="115000"/>
              </a:lnSpc>
              <a:buClr>
                <a:srgbClr val="666666"/>
              </a:buClr>
              <a:buFont typeface="Proxima Nova"/>
              <a:buChar char="○"/>
            </a:pPr>
            <a:r>
              <a:rPr lang="en" sz="1400" b="0" strike="noStrike" spc="-1">
                <a:solidFill>
                  <a:srgbClr val="666666"/>
                </a:solidFill>
                <a:latin typeface="Proxima Nova"/>
                <a:ea typeface="Proxima Nova"/>
              </a:rPr>
              <a:t>An online retail business must predict which discounts, events or new products, may trigger boosts in sales which will increase demand on their web servers.</a:t>
            </a:r>
            <a:endParaRPr lang="en-IN" sz="1400" b="0" strike="noStrike" spc="-1">
              <a:solidFill>
                <a:srgbClr val="000000"/>
              </a:solidFill>
              <a:latin typeface="Arial"/>
            </a:endParaRPr>
          </a:p>
          <a:p>
            <a:pPr marL="914400" lvl="1" indent="-317520">
              <a:lnSpc>
                <a:spcPct val="115000"/>
              </a:lnSpc>
              <a:buClr>
                <a:srgbClr val="666666"/>
              </a:buClr>
              <a:buFont typeface="Proxima Nova"/>
              <a:buChar char="○"/>
            </a:pPr>
            <a:r>
              <a:rPr lang="en" sz="1400" b="0" strike="noStrike" spc="-1">
                <a:solidFill>
                  <a:srgbClr val="666666"/>
                </a:solidFill>
                <a:latin typeface="Proxima Nova"/>
                <a:ea typeface="Proxima Nova"/>
              </a:rPr>
              <a:t>IT security team must prevent hacking and needs to detect abnormal login patterns and user behaviors.</a:t>
            </a:r>
            <a:endParaRPr lang="en-IN" sz="1400" b="0" strike="noStrike" spc="-1">
              <a:solidFill>
                <a:srgbClr val="000000"/>
              </a:solidFill>
              <a:latin typeface="Arial"/>
            </a:endParaRPr>
          </a:p>
          <a:p>
            <a:pPr marL="914400" lvl="1" indent="-317520">
              <a:lnSpc>
                <a:spcPct val="115000"/>
              </a:lnSpc>
              <a:buClr>
                <a:srgbClr val="666666"/>
              </a:buClr>
              <a:buFont typeface="Proxima Nova"/>
              <a:buChar char="○"/>
            </a:pPr>
            <a:r>
              <a:rPr lang="en" sz="1400" b="0" strike="noStrike" spc="-1">
                <a:solidFill>
                  <a:srgbClr val="666666"/>
                </a:solidFill>
                <a:latin typeface="Proxima Nova"/>
                <a:ea typeface="Proxima Nova"/>
              </a:rPr>
              <a:t>Identifying abnormal Heartbeats ECG graphs</a:t>
            </a:r>
            <a:endParaRPr lang="en-IN" sz="1400" b="0" strike="noStrike" spc="-1">
              <a:solidFill>
                <a:srgbClr val="000000"/>
              </a:solidFill>
              <a:latin typeface="Arial"/>
            </a:endParaRPr>
          </a:p>
          <a:p>
            <a:pPr marL="457200">
              <a:lnSpc>
                <a:spcPct val="115000"/>
              </a:lnSpc>
              <a:spcBef>
                <a:spcPts val="1199"/>
              </a:spcBef>
              <a:spcAft>
                <a:spcPts val="1199"/>
              </a:spcAft>
              <a:buNone/>
              <a:tabLst>
                <a:tab pos="0" algn="l"/>
              </a:tabLst>
            </a:pPr>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and Accuracy curve for SGD with learning rate 0.05</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4303" y="960783"/>
            <a:ext cx="6903236" cy="3829878"/>
          </a:xfrm>
          <a:prstGeom prst="rect">
            <a:avLst/>
          </a:prstGeom>
        </p:spPr>
      </p:pic>
    </p:spTree>
    <p:extLst>
      <p:ext uri="{BB962C8B-B14F-4D97-AF65-F5344CB8AC3E}">
        <p14:creationId xmlns:p14="http://schemas.microsoft.com/office/powerpoint/2010/main" val="1647725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and Accuracy curve for ADAM with learning rate 0.001</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0170" y="960783"/>
            <a:ext cx="6971501" cy="3829878"/>
          </a:xfrm>
          <a:prstGeom prst="rect">
            <a:avLst/>
          </a:prstGeom>
        </p:spPr>
      </p:pic>
    </p:spTree>
    <p:extLst>
      <p:ext uri="{BB962C8B-B14F-4D97-AF65-F5344CB8AC3E}">
        <p14:creationId xmlns:p14="http://schemas.microsoft.com/office/powerpoint/2010/main" val="3121623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and Accuracy curve for ADAM with learning rate 0.05</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0739" y="960783"/>
            <a:ext cx="7150363" cy="3829878"/>
          </a:xfrm>
          <a:prstGeom prst="rect">
            <a:avLst/>
          </a:prstGeom>
        </p:spPr>
      </p:pic>
    </p:spTree>
    <p:extLst>
      <p:ext uri="{BB962C8B-B14F-4D97-AF65-F5344CB8AC3E}">
        <p14:creationId xmlns:p14="http://schemas.microsoft.com/office/powerpoint/2010/main" val="3500868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&amp; Accuracy curve for RMSprop with learning rate 0.001</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6419" y="960783"/>
            <a:ext cx="6939003" cy="3829878"/>
          </a:xfrm>
          <a:prstGeom prst="rect">
            <a:avLst/>
          </a:prstGeom>
        </p:spPr>
      </p:pic>
    </p:spTree>
    <p:extLst>
      <p:ext uri="{BB962C8B-B14F-4D97-AF65-F5344CB8AC3E}">
        <p14:creationId xmlns:p14="http://schemas.microsoft.com/office/powerpoint/2010/main" val="687909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&amp; Accuracy curve for RMSprop with learning rate 0.05</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6419" y="1002517"/>
            <a:ext cx="6939003" cy="3746410"/>
          </a:xfrm>
          <a:prstGeom prst="rect">
            <a:avLst/>
          </a:prstGeom>
        </p:spPr>
      </p:pic>
    </p:spTree>
    <p:extLst>
      <p:ext uri="{BB962C8B-B14F-4D97-AF65-F5344CB8AC3E}">
        <p14:creationId xmlns:p14="http://schemas.microsoft.com/office/powerpoint/2010/main" val="381455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&amp; Accuracy curve for </a:t>
            </a:r>
            <a:r>
              <a:rPr lang="en-US" sz="3000" spc="-1" dirty="0" err="1">
                <a:solidFill>
                  <a:srgbClr val="FF5722"/>
                </a:solidFill>
                <a:latin typeface="Alfa Slab One"/>
                <a:ea typeface="Alfa Slab One"/>
              </a:rPr>
              <a:t>AdaGrad</a:t>
            </a:r>
            <a:r>
              <a:rPr lang="en-US" sz="3000" spc="-1" dirty="0">
                <a:solidFill>
                  <a:srgbClr val="FF5722"/>
                </a:solidFill>
                <a:latin typeface="Alfa Slab One"/>
                <a:ea typeface="Alfa Slab One"/>
              </a:rPr>
              <a:t> with learning rate 0.001</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0892" y="1002517"/>
            <a:ext cx="6890056" cy="3746410"/>
          </a:xfrm>
          <a:prstGeom prst="rect">
            <a:avLst/>
          </a:prstGeom>
        </p:spPr>
      </p:pic>
    </p:spTree>
    <p:extLst>
      <p:ext uri="{BB962C8B-B14F-4D97-AF65-F5344CB8AC3E}">
        <p14:creationId xmlns:p14="http://schemas.microsoft.com/office/powerpoint/2010/main" val="2471281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Loss &amp; Accuracy curve for </a:t>
            </a:r>
            <a:r>
              <a:rPr lang="en-US" sz="3000" spc="-1" dirty="0" err="1">
                <a:solidFill>
                  <a:srgbClr val="FF5722"/>
                </a:solidFill>
                <a:latin typeface="Alfa Slab One"/>
                <a:ea typeface="Alfa Slab One"/>
              </a:rPr>
              <a:t>AdaGrad</a:t>
            </a:r>
            <a:r>
              <a:rPr lang="en-US" sz="3000" spc="-1" dirty="0">
                <a:solidFill>
                  <a:srgbClr val="FF5722"/>
                </a:solidFill>
                <a:latin typeface="Alfa Slab One"/>
                <a:ea typeface="Alfa Slab One"/>
              </a:rPr>
              <a:t> with learning rate 0.05</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0892" y="1181520"/>
            <a:ext cx="6890056" cy="3388403"/>
          </a:xfrm>
          <a:prstGeom prst="rect">
            <a:avLst/>
          </a:prstGeom>
        </p:spPr>
      </p:pic>
    </p:spTree>
    <p:extLst>
      <p:ext uri="{BB962C8B-B14F-4D97-AF65-F5344CB8AC3E}">
        <p14:creationId xmlns:p14="http://schemas.microsoft.com/office/powerpoint/2010/main" val="1130953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ea typeface="Alfa Slab One"/>
              </a:rPr>
              <a:t>Overall accuracies of different optimizers for different classes</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3" name="Picture 2">
            <a:extLst>
              <a:ext uri="{FF2B5EF4-FFF2-40B4-BE49-F238E27FC236}">
                <a16:creationId xmlns:a16="http://schemas.microsoft.com/office/drawing/2014/main" id="{8AD06AC5-784F-6427-39D1-4C98F0E0C25A}"/>
              </a:ext>
            </a:extLst>
          </p:cNvPr>
          <p:cNvPicPr>
            <a:picLocks noChangeAspect="1"/>
          </p:cNvPicPr>
          <p:nvPr/>
        </p:nvPicPr>
        <p:blipFill rotWithShape="1">
          <a:blip r:embed="rId2">
            <a:extLst>
              <a:ext uri="{28A0092B-C50C-407E-A947-70E740481C1C}">
                <a14:useLocalDpi xmlns:a14="http://schemas.microsoft.com/office/drawing/2010/main" val="0"/>
              </a:ext>
            </a:extLst>
          </a:blip>
          <a:srcRect l="416" t="2099" r="-416" b="737"/>
          <a:stretch/>
        </p:blipFill>
        <p:spPr>
          <a:xfrm>
            <a:off x="592855" y="1351722"/>
            <a:ext cx="7957930" cy="1747246"/>
          </a:xfrm>
          <a:prstGeom prst="rect">
            <a:avLst/>
          </a:prstGeom>
        </p:spPr>
      </p:pic>
      <p:pic>
        <p:nvPicPr>
          <p:cNvPr id="4" name="Picture 3">
            <a:extLst>
              <a:ext uri="{FF2B5EF4-FFF2-40B4-BE49-F238E27FC236}">
                <a16:creationId xmlns:a16="http://schemas.microsoft.com/office/drawing/2014/main" id="{BA13736E-A315-19DA-5374-53CCA99B7026}"/>
              </a:ext>
            </a:extLst>
          </p:cNvPr>
          <p:cNvPicPr>
            <a:picLocks noChangeAspect="1"/>
          </p:cNvPicPr>
          <p:nvPr/>
        </p:nvPicPr>
        <p:blipFill rotWithShape="1">
          <a:blip r:embed="rId3"/>
          <a:srcRect l="4862" r="2200" b="3473"/>
          <a:stretch/>
        </p:blipFill>
        <p:spPr>
          <a:xfrm>
            <a:off x="592854" y="3098968"/>
            <a:ext cx="3919511" cy="1802645"/>
          </a:xfrm>
          <a:prstGeom prst="rect">
            <a:avLst/>
          </a:prstGeom>
        </p:spPr>
      </p:pic>
      <p:pic>
        <p:nvPicPr>
          <p:cNvPr id="7" name="Picture 6">
            <a:extLst>
              <a:ext uri="{FF2B5EF4-FFF2-40B4-BE49-F238E27FC236}">
                <a16:creationId xmlns:a16="http://schemas.microsoft.com/office/drawing/2014/main" id="{08D83016-ED55-A6C3-CE44-E38ACAE75562}"/>
              </a:ext>
            </a:extLst>
          </p:cNvPr>
          <p:cNvPicPr>
            <a:picLocks noChangeAspect="1"/>
          </p:cNvPicPr>
          <p:nvPr/>
        </p:nvPicPr>
        <p:blipFill>
          <a:blip r:embed="rId4"/>
          <a:stretch>
            <a:fillRect/>
          </a:stretch>
        </p:blipFill>
        <p:spPr>
          <a:xfrm>
            <a:off x="4572000" y="3098968"/>
            <a:ext cx="3978785" cy="1802645"/>
          </a:xfrm>
          <a:prstGeom prst="rect">
            <a:avLst/>
          </a:prstGeom>
        </p:spPr>
      </p:pic>
    </p:spTree>
    <p:extLst>
      <p:ext uri="{BB962C8B-B14F-4D97-AF65-F5344CB8AC3E}">
        <p14:creationId xmlns:p14="http://schemas.microsoft.com/office/powerpoint/2010/main" val="139709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b="0" strike="noStrike" spc="-1" dirty="0">
                <a:solidFill>
                  <a:srgbClr val="FF5722"/>
                </a:solidFill>
                <a:latin typeface="Alfa Slab One"/>
              </a:rPr>
              <a:t>Observation: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927652" y="1099930"/>
            <a:ext cx="7176052" cy="3139321"/>
          </a:xfrm>
          <a:prstGeom prst="rect">
            <a:avLst/>
          </a:prstGeom>
          <a:noFill/>
        </p:spPr>
        <p:txBody>
          <a:bodyPr wrap="square" rtlCol="0">
            <a:spAutoFit/>
          </a:bodyPr>
          <a:lstStyle/>
          <a:p>
            <a:pPr marL="285750" indent="-285750">
              <a:buFont typeface="Arial" panose="020B0604020202020204" pitchFamily="34" charset="0"/>
              <a:buChar char="•"/>
            </a:pPr>
            <a:r>
              <a:rPr lang="en-IN" dirty="0"/>
              <a:t>Choosing different optimizer helps to get more accuracy and faster convergence.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Starting with a higher learning rate in RMSprop and ADAM is a bad idea for our dataset as it decreases the accuracy tremendously.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From the graphs we conclude that the most stable optimization algorithms which is giving the highest average accuracy is ADAM with learning rate 0.001.</a:t>
            </a:r>
          </a:p>
          <a:p>
            <a:r>
              <a:rPr lang="en-IN" dirty="0"/>
              <a:t> </a:t>
            </a:r>
          </a:p>
        </p:txBody>
      </p:sp>
    </p:spTree>
    <p:extLst>
      <p:ext uri="{BB962C8B-B14F-4D97-AF65-F5344CB8AC3E}">
        <p14:creationId xmlns:p14="http://schemas.microsoft.com/office/powerpoint/2010/main" val="199129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b="0" strike="noStrike" spc="-1" dirty="0">
                <a:solidFill>
                  <a:srgbClr val="FF5722"/>
                </a:solidFill>
                <a:latin typeface="Alfa Slab One"/>
              </a:rPr>
              <a:t>Creating the final Model:</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927652" y="1099930"/>
            <a:ext cx="7176052" cy="3139321"/>
          </a:xfrm>
          <a:prstGeom prst="rect">
            <a:avLst/>
          </a:prstGeom>
          <a:noFill/>
        </p:spPr>
        <p:txBody>
          <a:bodyPr wrap="square" rtlCol="0">
            <a:spAutoFit/>
          </a:bodyPr>
          <a:lstStyle/>
          <a:p>
            <a:pPr marL="285750" indent="-285750">
              <a:buFont typeface="Arial" panose="020B0604020202020204" pitchFamily="34" charset="0"/>
              <a:buChar char="•"/>
            </a:pPr>
            <a:r>
              <a:rPr lang="en-IN" dirty="0"/>
              <a:t>To increase the accuracy and stability even more I have created a new architecture inspired by VGG-16.</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I have applied batch normalization before feeding the values into the activation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dropout regularization is introduced inside the fully-connected VGG-16 layers.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time I have used cross entropy as Loss function and ADAM as the optimizer with learning rate 0.001.</a:t>
            </a:r>
            <a:endParaRPr lang="en-IN" dirty="0"/>
          </a:p>
        </p:txBody>
      </p:sp>
    </p:spTree>
    <p:extLst>
      <p:ext uri="{BB962C8B-B14F-4D97-AF65-F5344CB8AC3E}">
        <p14:creationId xmlns:p14="http://schemas.microsoft.com/office/powerpoint/2010/main" val="285828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Motivation</a:t>
            </a:r>
            <a:endParaRPr lang="en-IN" sz="3000" b="0" strike="noStrike" spc="-1">
              <a:solidFill>
                <a:srgbClr val="000000"/>
              </a:solidFill>
              <a:latin typeface="Arial"/>
            </a:endParaRPr>
          </a:p>
        </p:txBody>
      </p:sp>
      <p:sp>
        <p:nvSpPr>
          <p:cNvPr id="8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30120">
              <a:lnSpc>
                <a:spcPct val="150000"/>
              </a:lnSpc>
              <a:buClr>
                <a:srgbClr val="666666"/>
              </a:buClr>
              <a:buFont typeface="Proxima Nova"/>
              <a:buChar char="●"/>
            </a:pPr>
            <a:r>
              <a:rPr lang="en" sz="1600" b="0" strike="noStrike" spc="-1">
                <a:solidFill>
                  <a:srgbClr val="666666"/>
                </a:solidFill>
                <a:highlight>
                  <a:srgbClr val="FFFFFF"/>
                </a:highlight>
                <a:latin typeface="Proxima Nova"/>
                <a:ea typeface="Proxima Nova"/>
              </a:rPr>
              <a:t>The reason to select time dependent data is, they are one of the most occurring real world data. Again in real life situation most of the datas are not labeled as anomaly or non-anomaly . So considering the real life situation I choose the dataset.</a:t>
            </a:r>
            <a:endParaRPr lang="en-IN" sz="1600" b="0" strike="noStrike" spc="-1">
              <a:solidFill>
                <a:srgbClr val="000000"/>
              </a:solidFill>
              <a:latin typeface="Arial"/>
            </a:endParaRPr>
          </a:p>
          <a:p>
            <a:pPr marL="457200" indent="-330120">
              <a:lnSpc>
                <a:spcPct val="150000"/>
              </a:lnSpc>
              <a:buClr>
                <a:srgbClr val="666666"/>
              </a:buClr>
              <a:buFont typeface="Proxima Nova"/>
              <a:buChar char="●"/>
            </a:pPr>
            <a:endParaRPr lang="en-IN" sz="1600" b="0" strike="noStrike" spc="-1">
              <a:solidFill>
                <a:srgbClr val="000000"/>
              </a:solidFill>
              <a:latin typeface="Arial"/>
            </a:endParaRPr>
          </a:p>
          <a:p>
            <a:pPr marL="457200" indent="-330120">
              <a:lnSpc>
                <a:spcPct val="150000"/>
              </a:lnSpc>
              <a:buClr>
                <a:srgbClr val="666666"/>
              </a:buClr>
              <a:buFont typeface="Proxima Nova"/>
              <a:buChar char="●"/>
            </a:pPr>
            <a:r>
              <a:rPr lang="en" sz="1600" b="0" strike="noStrike" spc="-1">
                <a:solidFill>
                  <a:srgbClr val="666666"/>
                </a:solidFill>
                <a:highlight>
                  <a:srgbClr val="FFFFFF"/>
                </a:highlight>
                <a:latin typeface="Proxima Nova"/>
                <a:ea typeface="Proxima Nova"/>
              </a:rPr>
              <a:t>The Main Objective of forecasting is to predict sales of store in a week. </a:t>
            </a:r>
            <a:endParaRPr lang="en-IN" sz="1600" b="0" strike="noStrike" spc="-1">
              <a:solidFill>
                <a:srgbClr val="000000"/>
              </a:solidFill>
              <a:latin typeface="Arial"/>
            </a:endParaRPr>
          </a:p>
          <a:p>
            <a:pPr marL="457200" indent="-330120">
              <a:lnSpc>
                <a:spcPct val="150000"/>
              </a:lnSpc>
              <a:buClr>
                <a:srgbClr val="666666"/>
              </a:buClr>
              <a:buFont typeface="Proxima Nova"/>
              <a:buChar char="●"/>
            </a:pPr>
            <a:endParaRPr lang="en-IN" sz="1600" b="0" strike="noStrike" spc="-1">
              <a:solidFill>
                <a:srgbClr val="000000"/>
              </a:solidFill>
              <a:latin typeface="Arial"/>
            </a:endParaRPr>
          </a:p>
          <a:p>
            <a:pPr marL="457200" indent="-330120">
              <a:lnSpc>
                <a:spcPct val="150000"/>
              </a:lnSpc>
              <a:buClr>
                <a:srgbClr val="666666"/>
              </a:buClr>
              <a:buFont typeface="Proxima Nova"/>
              <a:buChar char="●"/>
            </a:pPr>
            <a:r>
              <a:rPr lang="en" sz="1600" b="0" strike="noStrike" spc="-1">
                <a:solidFill>
                  <a:srgbClr val="666666"/>
                </a:solidFill>
                <a:highlight>
                  <a:srgbClr val="FFFFFF"/>
                </a:highlight>
                <a:latin typeface="Proxima Nova"/>
                <a:ea typeface="Proxima Nova"/>
              </a:rPr>
              <a:t>The objective of Unsupervised Anomaly Detection is to detect previously unseen rare objects or events without any prior knowledge.  </a:t>
            </a:r>
            <a:endParaRPr lang="en-IN" sz="1600" b="0" strike="noStrike" spc="-1">
              <a:solidFill>
                <a:srgbClr val="000000"/>
              </a:solidFill>
              <a:latin typeface="Arial"/>
            </a:endParaRPr>
          </a:p>
          <a:p>
            <a:pPr marL="457200" indent="-330120">
              <a:lnSpc>
                <a:spcPct val="150000"/>
              </a:lnSpc>
              <a:buClr>
                <a:srgbClr val="666666"/>
              </a:buClr>
              <a:buFont typeface="Proxima Nova"/>
              <a:buChar char="●"/>
            </a:pPr>
            <a:endParaRPr lang="en-IN" sz="1600" b="0" strike="noStrike" spc="-1">
              <a:solidFill>
                <a:srgbClr val="000000"/>
              </a:solidFill>
              <a:latin typeface="Arial"/>
            </a:endParaRPr>
          </a:p>
          <a:p>
            <a:pPr marL="457200" indent="-330120">
              <a:lnSpc>
                <a:spcPct val="150000"/>
              </a:lnSpc>
              <a:buClr>
                <a:srgbClr val="666666"/>
              </a:buClr>
              <a:buFont typeface="Proxima Nova"/>
              <a:buChar char="●"/>
            </a:pPr>
            <a:endParaRPr lang="en-IN" sz="1600" b="0" strike="noStrike" spc="-1">
              <a:solidFill>
                <a:srgbClr val="000000"/>
              </a:solidFill>
              <a:latin typeface="Arial"/>
            </a:endParaRPr>
          </a:p>
          <a:p>
            <a:pPr marL="457200">
              <a:lnSpc>
                <a:spcPct val="150000"/>
              </a:lnSpc>
              <a:spcBef>
                <a:spcPts val="1199"/>
              </a:spcBef>
              <a:spcAft>
                <a:spcPts val="1199"/>
              </a:spcAft>
              <a:buNone/>
              <a:tabLst>
                <a:tab pos="0" algn="l"/>
              </a:tabLst>
            </a:pPr>
            <a:endParaRPr lang="en-IN" sz="20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b="0" strike="noStrike" spc="-1" dirty="0" err="1">
                <a:solidFill>
                  <a:srgbClr val="FF5722"/>
                </a:solidFill>
                <a:latin typeface="Alfa Slab One"/>
              </a:rPr>
              <a:t>Evalution</a:t>
            </a:r>
            <a:r>
              <a:rPr lang="en-US" sz="3000" b="0" strike="noStrike" spc="-1" dirty="0">
                <a:solidFill>
                  <a:srgbClr val="FF5722"/>
                </a:solidFill>
                <a:latin typeface="Alfa Slab One"/>
              </a:rPr>
              <a:t> :</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927652" y="1099930"/>
            <a:ext cx="71760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Our Training dataset is limited but it is giving an average of 98.08% percent accuracy after 40 epochs in training dataset and giving an average of 88.19% accuracy for the validation dataset.</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For the test data the results have been shown by a confusion matrix:</a:t>
            </a:r>
          </a:p>
          <a:p>
            <a:endParaRPr lang="en-US" dirty="0"/>
          </a:p>
        </p:txBody>
      </p:sp>
      <p:pic>
        <p:nvPicPr>
          <p:cNvPr id="4" name="Picture 3">
            <a:extLst>
              <a:ext uri="{FF2B5EF4-FFF2-40B4-BE49-F238E27FC236}">
                <a16:creationId xmlns:a16="http://schemas.microsoft.com/office/drawing/2014/main" id="{24F63B11-2D94-8FB2-442A-70096098F1D8}"/>
              </a:ext>
            </a:extLst>
          </p:cNvPr>
          <p:cNvPicPr>
            <a:picLocks noChangeAspect="1"/>
          </p:cNvPicPr>
          <p:nvPr/>
        </p:nvPicPr>
        <p:blipFill rotWithShape="1">
          <a:blip r:embed="rId2"/>
          <a:srcRect l="1523" r="652"/>
          <a:stretch/>
        </p:blipFill>
        <p:spPr>
          <a:xfrm>
            <a:off x="106017" y="2938887"/>
            <a:ext cx="8945218" cy="1898155"/>
          </a:xfrm>
          <a:prstGeom prst="rect">
            <a:avLst/>
          </a:prstGeom>
        </p:spPr>
      </p:pic>
    </p:spTree>
    <p:extLst>
      <p:ext uri="{BB962C8B-B14F-4D97-AF65-F5344CB8AC3E}">
        <p14:creationId xmlns:p14="http://schemas.microsoft.com/office/powerpoint/2010/main" val="416959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spc="-1" dirty="0">
                <a:solidFill>
                  <a:srgbClr val="FF5722"/>
                </a:solidFill>
                <a:latin typeface="Alfa Slab One"/>
              </a:rPr>
              <a:t>Future Work</a:t>
            </a:r>
            <a:r>
              <a:rPr lang="en-US" sz="3000" b="0" strike="noStrike" spc="-1" dirty="0">
                <a:solidFill>
                  <a:srgbClr val="FF5722"/>
                </a:solidFill>
                <a:latin typeface="Alfa Slab One"/>
              </a:rPr>
              <a:t> :</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927652" y="1099930"/>
            <a:ext cx="7176052" cy="1938992"/>
          </a:xfrm>
          <a:prstGeom prst="rect">
            <a:avLst/>
          </a:prstGeom>
          <a:noFill/>
        </p:spPr>
        <p:txBody>
          <a:bodyPr wrap="square" rtlCol="0">
            <a:spAutoFit/>
          </a:bodyPr>
          <a:lstStyle/>
          <a:p>
            <a:pPr marL="285750" indent="-285750">
              <a:buFont typeface="Arial" panose="020B0604020202020204" pitchFamily="34" charset="0"/>
              <a:buChar char="•"/>
            </a:pPr>
            <a:r>
              <a:rPr lang="en-IN" sz="1400" dirty="0"/>
              <a:t>In this particular classification case the model that I have created is giving very good accuracy in spite of having very less amount of training data. In future I shall try to collect more Brain MRI scan data of such patients and again train the model.</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Haven’t explore any other ML or DL models other than VGG16. I shall explore more such latest architectures.</a:t>
            </a:r>
          </a:p>
          <a:p>
            <a:pPr marL="285750" indent="-285750">
              <a:buFont typeface="Arial" panose="020B0604020202020204" pitchFamily="34" charset="0"/>
              <a:buChar char="•"/>
            </a:pPr>
            <a:endParaRPr lang="en-IN" dirty="0"/>
          </a:p>
          <a:p>
            <a:endParaRPr lang="en-US" dirty="0"/>
          </a:p>
        </p:txBody>
      </p:sp>
      <p:pic>
        <p:nvPicPr>
          <p:cNvPr id="8" name="Picture 7">
            <a:extLst>
              <a:ext uri="{FF2B5EF4-FFF2-40B4-BE49-F238E27FC236}">
                <a16:creationId xmlns:a16="http://schemas.microsoft.com/office/drawing/2014/main" id="{D8F86D88-F6EF-1F5D-1648-A140C09C8D0D}"/>
              </a:ext>
            </a:extLst>
          </p:cNvPr>
          <p:cNvPicPr>
            <a:picLocks noChangeAspect="1"/>
          </p:cNvPicPr>
          <p:nvPr/>
        </p:nvPicPr>
        <p:blipFill rotWithShape="1">
          <a:blip r:embed="rId2"/>
          <a:srcRect l="6982" t="18960" r="4586" b="5398"/>
          <a:stretch/>
        </p:blipFill>
        <p:spPr>
          <a:xfrm>
            <a:off x="1318590" y="2571751"/>
            <a:ext cx="6559827" cy="2311676"/>
          </a:xfrm>
          <a:prstGeom prst="rect">
            <a:avLst/>
          </a:prstGeom>
        </p:spPr>
      </p:pic>
      <p:sp>
        <p:nvSpPr>
          <p:cNvPr id="9" name="TextBox 8">
            <a:extLst>
              <a:ext uri="{FF2B5EF4-FFF2-40B4-BE49-F238E27FC236}">
                <a16:creationId xmlns:a16="http://schemas.microsoft.com/office/drawing/2014/main" id="{2B29B292-58F2-5451-1C83-57A9C1E2BAB1}"/>
              </a:ext>
            </a:extLst>
          </p:cNvPr>
          <p:cNvSpPr txBox="1"/>
          <p:nvPr/>
        </p:nvSpPr>
        <p:spPr>
          <a:xfrm>
            <a:off x="8156713" y="4731026"/>
            <a:ext cx="848139" cy="261610"/>
          </a:xfrm>
          <a:prstGeom prst="rect">
            <a:avLst/>
          </a:prstGeom>
          <a:noFill/>
        </p:spPr>
        <p:txBody>
          <a:bodyPr wrap="square" rtlCol="0">
            <a:spAutoFit/>
          </a:bodyPr>
          <a:lstStyle/>
          <a:p>
            <a:r>
              <a:rPr lang="en-IN" sz="1100" dirty="0">
                <a:hlinkClick r:id="rId3"/>
              </a:rPr>
              <a:t>Source</a:t>
            </a:r>
            <a:endParaRPr lang="en-IN" sz="1100" dirty="0"/>
          </a:p>
        </p:txBody>
      </p:sp>
    </p:spTree>
    <p:extLst>
      <p:ext uri="{BB962C8B-B14F-4D97-AF65-F5344CB8AC3E}">
        <p14:creationId xmlns:p14="http://schemas.microsoft.com/office/powerpoint/2010/main" val="3361819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b="0" strike="noStrike" spc="-1" dirty="0">
                <a:solidFill>
                  <a:srgbClr val="FF5722"/>
                </a:solidFill>
                <a:latin typeface="Alfa Slab One"/>
              </a:rPr>
              <a:t>Reference :</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927652" y="1099930"/>
            <a:ext cx="7176052" cy="3016210"/>
          </a:xfrm>
          <a:prstGeom prst="rect">
            <a:avLst/>
          </a:prstGeom>
          <a:noFill/>
        </p:spPr>
        <p:txBody>
          <a:bodyPr wrap="square" rtlCol="0">
            <a:spAutoFit/>
          </a:bodyPr>
          <a:lstStyle/>
          <a:p>
            <a:pPr marL="285750" indent="-285750">
              <a:buFont typeface="Arial" panose="020B0604020202020204" pitchFamily="34" charset="0"/>
              <a:buChar char="•"/>
            </a:pPr>
            <a:r>
              <a:rPr lang="en-US" sz="1400" dirty="0">
                <a:hlinkClick r:id="rId2"/>
              </a:rPr>
              <a:t>A Comprehensive Guide on Deep Learning Optimizers.</a:t>
            </a:r>
            <a:endParaRPr lang="en-US"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hlinkClick r:id="rId3"/>
              </a:rPr>
              <a:t>VGG16-pytorch implementation on CIFAR10 dataset.</a:t>
            </a: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US" sz="1400" dirty="0">
                <a:hlinkClick r:id="rId4"/>
              </a:rPr>
              <a:t>Don’t Use Dropout in Convolutional Networks.</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hlinkClick r:id="rId5"/>
              </a:rPr>
              <a:t>A Gentle Introduction to Batch Normalization for Deep Neural Networks</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dirty="0"/>
          </a:p>
          <a:p>
            <a:endParaRPr lang="en-US" dirty="0"/>
          </a:p>
        </p:txBody>
      </p:sp>
      <p:sp>
        <p:nvSpPr>
          <p:cNvPr id="3" name="TextBox 2">
            <a:extLst>
              <a:ext uri="{FF2B5EF4-FFF2-40B4-BE49-F238E27FC236}">
                <a16:creationId xmlns:a16="http://schemas.microsoft.com/office/drawing/2014/main" id="{950ECD9B-A088-5D57-3BC7-573482C1D3DC}"/>
              </a:ext>
            </a:extLst>
          </p:cNvPr>
          <p:cNvSpPr txBox="1"/>
          <p:nvPr/>
        </p:nvSpPr>
        <p:spPr>
          <a:xfrm>
            <a:off x="7023652" y="4513874"/>
            <a:ext cx="2047461" cy="369332"/>
          </a:xfrm>
          <a:prstGeom prst="rect">
            <a:avLst/>
          </a:prstGeom>
          <a:noFill/>
        </p:spPr>
        <p:txBody>
          <a:bodyPr wrap="square" rtlCol="0">
            <a:spAutoFit/>
          </a:bodyPr>
          <a:lstStyle/>
          <a:p>
            <a:r>
              <a:rPr lang="en-IN" dirty="0"/>
              <a:t>End of Project 2</a:t>
            </a:r>
          </a:p>
        </p:txBody>
      </p:sp>
    </p:spTree>
    <p:extLst>
      <p:ext uri="{BB962C8B-B14F-4D97-AF65-F5344CB8AC3E}">
        <p14:creationId xmlns:p14="http://schemas.microsoft.com/office/powerpoint/2010/main" val="2217664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152-0124-4E05-8CE6-E43CA2E7D15D}"/>
              </a:ext>
            </a:extLst>
          </p:cNvPr>
          <p:cNvSpPr>
            <a:spLocks noGrp="1"/>
          </p:cNvSpPr>
          <p:nvPr>
            <p:ph type="title"/>
          </p:nvPr>
        </p:nvSpPr>
        <p:spPr>
          <a:xfrm>
            <a:off x="2021290" y="1145766"/>
            <a:ext cx="5002363" cy="2505209"/>
          </a:xfrm>
        </p:spPr>
        <p:txBody>
          <a:bodyPr/>
          <a:lstStyle/>
          <a:p>
            <a:r>
              <a:rPr lang="en-IN" sz="9600" dirty="0"/>
              <a:t>Project 3</a:t>
            </a:r>
          </a:p>
        </p:txBody>
      </p:sp>
    </p:spTree>
    <p:extLst>
      <p:ext uri="{BB962C8B-B14F-4D97-AF65-F5344CB8AC3E}">
        <p14:creationId xmlns:p14="http://schemas.microsoft.com/office/powerpoint/2010/main" val="46796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79513" y="29561"/>
            <a:ext cx="8991600" cy="826837"/>
          </a:xfrm>
          <a:prstGeom prst="rect">
            <a:avLst/>
          </a:prstGeom>
          <a:noFill/>
          <a:ln w="0">
            <a:noFill/>
          </a:ln>
        </p:spPr>
        <p:txBody>
          <a:bodyPr tIns="91440" bIns="91440" anchor="b">
            <a:normAutofit fontScale="90000"/>
          </a:bodyPr>
          <a:lstStyle/>
          <a:p>
            <a:pPr algn="ctr">
              <a:lnSpc>
                <a:spcPct val="100000"/>
              </a:lnSpc>
              <a:buNone/>
              <a:tabLst>
                <a:tab pos="0" algn="l"/>
              </a:tabLst>
            </a:pPr>
            <a:r>
              <a:rPr lang="en-IN" sz="4000" spc="-1" dirty="0">
                <a:solidFill>
                  <a:srgbClr val="FF5722"/>
                </a:solidFill>
                <a:latin typeface="Alfa Slab One"/>
              </a:rPr>
              <a:t>Bengali.AI Handwritten Grapheme Classification</a:t>
            </a:r>
            <a:endParaRPr lang="en-IN" sz="4000" b="0" strike="noStrike" spc="-1" dirty="0">
              <a:solidFill>
                <a:srgbClr val="000000"/>
              </a:solidFill>
              <a:latin typeface="Arial"/>
            </a:endParaRPr>
          </a:p>
        </p:txBody>
      </p:sp>
      <p:sp>
        <p:nvSpPr>
          <p:cNvPr id="81" name="TextBox 80"/>
          <p:cNvSpPr txBox="1"/>
          <p:nvPr/>
        </p:nvSpPr>
        <p:spPr>
          <a:xfrm>
            <a:off x="6698661" y="4382281"/>
            <a:ext cx="2520000" cy="657720"/>
          </a:xfrm>
          <a:prstGeom prst="rect">
            <a:avLst/>
          </a:prstGeom>
          <a:noFill/>
          <a:ln w="0">
            <a:noFill/>
          </a:ln>
        </p:spPr>
        <p:txBody>
          <a:bodyPr lIns="90000" tIns="45000" rIns="90000" bIns="45000" anchor="t">
            <a:noAutofit/>
          </a:bodyPr>
          <a:lstStyle/>
          <a:p>
            <a:pPr algn="ctr">
              <a:buNone/>
            </a:pPr>
            <a:r>
              <a:rPr lang="en-IN" sz="1000" spc="-1" dirty="0">
                <a:latin typeface="Arial"/>
              </a:rPr>
              <a:t>Personal Summer Project</a:t>
            </a:r>
          </a:p>
          <a:p>
            <a:pPr algn="ctr">
              <a:buNone/>
            </a:pPr>
            <a:r>
              <a:rPr lang="en-IN" sz="1000" b="0" strike="noStrike" spc="-1" dirty="0">
                <a:latin typeface="Arial"/>
              </a:rPr>
              <a:t>Ujjwal Chowdhury</a:t>
            </a:r>
          </a:p>
          <a:p>
            <a:pPr algn="ctr">
              <a:buNone/>
            </a:pPr>
            <a:r>
              <a:rPr lang="en-IN" sz="1000" b="0" strike="noStrike" spc="-1" dirty="0">
                <a:latin typeface="Arial"/>
              </a:rPr>
              <a:t>RKMVERI, </a:t>
            </a:r>
            <a:r>
              <a:rPr lang="en-IN" sz="1000" b="0" strike="noStrike" spc="-1" dirty="0" err="1">
                <a:latin typeface="Arial"/>
              </a:rPr>
              <a:t>Belur</a:t>
            </a:r>
            <a:r>
              <a:rPr lang="en-IN" sz="1000" b="0" strike="noStrike" spc="-1" dirty="0">
                <a:latin typeface="Arial"/>
              </a:rPr>
              <a:t>  </a:t>
            </a:r>
          </a:p>
        </p:txBody>
      </p:sp>
      <p:pic>
        <p:nvPicPr>
          <p:cNvPr id="1026" name="Picture 2">
            <a:extLst>
              <a:ext uri="{FF2B5EF4-FFF2-40B4-BE49-F238E27FC236}">
                <a16:creationId xmlns:a16="http://schemas.microsoft.com/office/drawing/2014/main" id="{BA1AAE21-BDE3-8506-9CD5-E6DF4A36EE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2769151" y="993913"/>
            <a:ext cx="3341104" cy="3388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B19AFA-38B3-63BC-274C-F3085CE6B575}"/>
              </a:ext>
            </a:extLst>
          </p:cNvPr>
          <p:cNvSpPr txBox="1"/>
          <p:nvPr/>
        </p:nvSpPr>
        <p:spPr>
          <a:xfrm>
            <a:off x="4098459" y="4485889"/>
            <a:ext cx="682487" cy="276999"/>
          </a:xfrm>
          <a:prstGeom prst="rect">
            <a:avLst/>
          </a:prstGeom>
          <a:noFill/>
        </p:spPr>
        <p:txBody>
          <a:bodyPr wrap="square" rtlCol="0">
            <a:spAutoFit/>
          </a:bodyPr>
          <a:lstStyle/>
          <a:p>
            <a:r>
              <a:rPr lang="en-IN" sz="1200" dirty="0">
                <a:hlinkClick r:id="rId3"/>
              </a:rPr>
              <a:t>Source</a:t>
            </a:r>
            <a:endParaRPr lang="en-IN" sz="1200" dirty="0"/>
          </a:p>
        </p:txBody>
      </p:sp>
    </p:spTree>
    <p:extLst>
      <p:ext uri="{BB962C8B-B14F-4D97-AF65-F5344CB8AC3E}">
        <p14:creationId xmlns:p14="http://schemas.microsoft.com/office/powerpoint/2010/main" val="661561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US" sz="3000" b="0" strike="noStrike" spc="-1" dirty="0">
                <a:solidFill>
                  <a:srgbClr val="FF5722"/>
                </a:solidFill>
                <a:latin typeface="Alfa Slab One"/>
              </a:rPr>
              <a:t>Introduction: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543339" y="1099930"/>
            <a:ext cx="8017565"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Inter"/>
              </a:rPr>
              <a:t>Bengali is the 5th most spoken language in the world with hundreds of million of speakers. It’s the official language of Bangladesh and the second most spoken language in India. Considering its reach, there’s significant business and educational interest in developing AI that can optically recognize images of the language handwritten. This project hopes to improve on approaches to Bengali recognition.</a:t>
            </a:r>
          </a:p>
        </p:txBody>
      </p:sp>
    </p:spTree>
    <p:extLst>
      <p:ext uri="{BB962C8B-B14F-4D97-AF65-F5344CB8AC3E}">
        <p14:creationId xmlns:p14="http://schemas.microsoft.com/office/powerpoint/2010/main" val="402624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Source and Description: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89D942AA-ABE1-2533-0916-6953EF21AF08}"/>
              </a:ext>
            </a:extLst>
          </p:cNvPr>
          <p:cNvSpPr txBox="1"/>
          <p:nvPr/>
        </p:nvSpPr>
        <p:spPr>
          <a:xfrm>
            <a:off x="543339" y="1099930"/>
            <a:ext cx="8017565"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65000"/>
                    <a:lumOff val="35000"/>
                  </a:schemeClr>
                </a:solidFill>
                <a:latin typeface="Average"/>
              </a:rPr>
              <a:t>The Dataset is collected from Kaggle. The paper related to this dataset is given is this </a:t>
            </a:r>
            <a:r>
              <a:rPr lang="en-US" sz="1600" dirty="0">
                <a:solidFill>
                  <a:schemeClr val="tx1">
                    <a:lumMod val="65000"/>
                    <a:lumOff val="35000"/>
                  </a:schemeClr>
                </a:solidFill>
                <a:latin typeface="Average"/>
                <a:hlinkClick r:id="rId2">
                  <a:extLst>
                    <a:ext uri="{A12FA001-AC4F-418D-AE19-62706E023703}">
                      <ahyp:hlinkClr xmlns:ahyp="http://schemas.microsoft.com/office/drawing/2018/hyperlinkcolor" val="tx"/>
                    </a:ext>
                  </a:extLst>
                </a:hlinkClick>
              </a:rPr>
              <a:t>link.</a:t>
            </a:r>
            <a:endParaRPr lang="en-US" sz="1600" dirty="0">
              <a:solidFill>
                <a:schemeClr val="tx1">
                  <a:lumMod val="65000"/>
                  <a:lumOff val="35000"/>
                </a:schemeClr>
              </a:solidFill>
              <a:latin typeface="Average"/>
            </a:endParaRPr>
          </a:p>
          <a:p>
            <a:pPr marL="285750" indent="-285750">
              <a:buFont typeface="Arial" panose="020B0604020202020204" pitchFamily="34" charset="0"/>
              <a:buChar char="•"/>
            </a:pPr>
            <a:r>
              <a:rPr lang="en-US" sz="1600" b="0" i="0" dirty="0">
                <a:solidFill>
                  <a:schemeClr val="tx1">
                    <a:lumMod val="65000"/>
                    <a:lumOff val="35000"/>
                  </a:schemeClr>
                </a:solidFill>
                <a:effectLst/>
                <a:latin typeface="Average"/>
              </a:rPr>
              <a:t>Main authors </a:t>
            </a:r>
            <a:r>
              <a:rPr lang="en-US" sz="1600" dirty="0">
                <a:solidFill>
                  <a:schemeClr val="tx1">
                    <a:lumMod val="65000"/>
                    <a:lumOff val="35000"/>
                  </a:schemeClr>
                </a:solidFill>
                <a:latin typeface="Average"/>
              </a:rPr>
              <a:t>of this dataset are </a:t>
            </a:r>
            <a:r>
              <a:rPr lang="en-IN" sz="1600" b="0" i="0" dirty="0" err="1">
                <a:solidFill>
                  <a:schemeClr val="tx1">
                    <a:lumMod val="65000"/>
                    <a:lumOff val="35000"/>
                  </a:schemeClr>
                </a:solidFill>
                <a:effectLst/>
                <a:latin typeface="Average"/>
              </a:rPr>
              <a:t>Alam</a:t>
            </a:r>
            <a:r>
              <a:rPr lang="en-IN" sz="1600" b="0" i="0" dirty="0">
                <a:solidFill>
                  <a:schemeClr val="tx1">
                    <a:lumMod val="65000"/>
                    <a:lumOff val="35000"/>
                  </a:schemeClr>
                </a:solidFill>
                <a:effectLst/>
                <a:latin typeface="Average"/>
              </a:rPr>
              <a:t>, </a:t>
            </a:r>
            <a:r>
              <a:rPr lang="en-IN" sz="1600" b="0" i="0" dirty="0" err="1">
                <a:solidFill>
                  <a:schemeClr val="tx1">
                    <a:lumMod val="65000"/>
                    <a:lumOff val="35000"/>
                  </a:schemeClr>
                </a:solidFill>
                <a:effectLst/>
                <a:latin typeface="Average"/>
              </a:rPr>
              <a:t>Samiul</a:t>
            </a:r>
            <a:r>
              <a:rPr lang="en-IN" sz="1600" b="0" i="0" dirty="0">
                <a:solidFill>
                  <a:schemeClr val="tx1">
                    <a:lumMod val="65000"/>
                    <a:lumOff val="35000"/>
                  </a:schemeClr>
                </a:solidFill>
                <a:effectLst/>
                <a:latin typeface="Average"/>
              </a:rPr>
              <a:t> and </a:t>
            </a:r>
            <a:r>
              <a:rPr lang="en-IN" sz="1600" b="0" i="0" dirty="0" err="1">
                <a:solidFill>
                  <a:schemeClr val="tx1">
                    <a:lumMod val="65000"/>
                    <a:lumOff val="35000"/>
                  </a:schemeClr>
                </a:solidFill>
                <a:effectLst/>
                <a:latin typeface="Average"/>
              </a:rPr>
              <a:t>Reasat</a:t>
            </a:r>
            <a:r>
              <a:rPr lang="en-IN" sz="1600" b="0" i="0" dirty="0">
                <a:solidFill>
                  <a:schemeClr val="tx1">
                    <a:lumMod val="65000"/>
                    <a:lumOff val="35000"/>
                  </a:schemeClr>
                </a:solidFill>
                <a:effectLst/>
                <a:latin typeface="Average"/>
              </a:rPr>
              <a:t>, Tahsin and </a:t>
            </a:r>
            <a:r>
              <a:rPr lang="en-IN" sz="1600" b="0" i="0" dirty="0" err="1">
                <a:solidFill>
                  <a:schemeClr val="tx1">
                    <a:lumMod val="65000"/>
                    <a:lumOff val="35000"/>
                  </a:schemeClr>
                </a:solidFill>
                <a:effectLst/>
                <a:latin typeface="Average"/>
              </a:rPr>
              <a:t>Sushmit</a:t>
            </a:r>
            <a:r>
              <a:rPr lang="en-IN" sz="1600" b="0" i="0" dirty="0">
                <a:solidFill>
                  <a:schemeClr val="tx1">
                    <a:lumMod val="65000"/>
                    <a:lumOff val="35000"/>
                  </a:schemeClr>
                </a:solidFill>
                <a:effectLst/>
                <a:latin typeface="Average"/>
              </a:rPr>
              <a:t>, Asif </a:t>
            </a:r>
            <a:r>
              <a:rPr lang="en-IN" sz="1600" b="0" i="0" dirty="0" err="1">
                <a:solidFill>
                  <a:schemeClr val="tx1">
                    <a:lumMod val="65000"/>
                    <a:lumOff val="35000"/>
                  </a:schemeClr>
                </a:solidFill>
                <a:effectLst/>
                <a:latin typeface="Average"/>
              </a:rPr>
              <a:t>Shahriyar</a:t>
            </a:r>
            <a:r>
              <a:rPr lang="en-IN" sz="1600" b="0" i="0" dirty="0">
                <a:solidFill>
                  <a:schemeClr val="tx1">
                    <a:lumMod val="65000"/>
                    <a:lumOff val="35000"/>
                  </a:schemeClr>
                </a:solidFill>
                <a:effectLst/>
                <a:latin typeface="Average"/>
              </a:rPr>
              <a:t> and Siddique, </a:t>
            </a:r>
            <a:r>
              <a:rPr lang="en-IN" sz="1600" b="0" i="0" dirty="0" err="1">
                <a:solidFill>
                  <a:schemeClr val="tx1">
                    <a:lumMod val="65000"/>
                    <a:lumOff val="35000"/>
                  </a:schemeClr>
                </a:solidFill>
                <a:effectLst/>
                <a:latin typeface="Average"/>
              </a:rPr>
              <a:t>Sadi</a:t>
            </a:r>
            <a:r>
              <a:rPr lang="en-IN" sz="1600" b="0" i="0" dirty="0">
                <a:solidFill>
                  <a:schemeClr val="tx1">
                    <a:lumMod val="65000"/>
                    <a:lumOff val="35000"/>
                  </a:schemeClr>
                </a:solidFill>
                <a:effectLst/>
                <a:latin typeface="Average"/>
              </a:rPr>
              <a:t> Mohammad and Rahman, Fuad and Hasan, </a:t>
            </a:r>
            <a:r>
              <a:rPr lang="en-IN" sz="1600" b="0" i="0" dirty="0" err="1">
                <a:solidFill>
                  <a:schemeClr val="tx1">
                    <a:lumMod val="65000"/>
                    <a:lumOff val="35000"/>
                  </a:schemeClr>
                </a:solidFill>
                <a:effectLst/>
                <a:latin typeface="Average"/>
              </a:rPr>
              <a:t>Mahady</a:t>
            </a:r>
            <a:r>
              <a:rPr lang="en-IN" sz="1600" b="0" i="0" dirty="0">
                <a:solidFill>
                  <a:schemeClr val="tx1">
                    <a:lumMod val="65000"/>
                    <a:lumOff val="35000"/>
                  </a:schemeClr>
                </a:solidFill>
                <a:effectLst/>
                <a:latin typeface="Average"/>
              </a:rPr>
              <a:t> and Humayun, Ahmed Imtiaz.</a:t>
            </a:r>
          </a:p>
          <a:p>
            <a:pPr marL="285750" indent="-285750">
              <a:buFont typeface="Arial" panose="020B0604020202020204" pitchFamily="34" charset="0"/>
              <a:buChar char="•"/>
            </a:pPr>
            <a:endParaRPr lang="en-IN" sz="1600" dirty="0">
              <a:solidFill>
                <a:schemeClr val="tx1">
                  <a:lumMod val="65000"/>
                  <a:lumOff val="35000"/>
                </a:schemeClr>
              </a:solidFill>
              <a:latin typeface="Average"/>
            </a:endParaRPr>
          </a:p>
          <a:p>
            <a:pPr marL="285750" indent="-285750">
              <a:buFont typeface="Arial" panose="020B0604020202020204" pitchFamily="34" charset="0"/>
              <a:buChar char="•"/>
            </a:pPr>
            <a:r>
              <a:rPr lang="en-US" sz="1600" b="0" i="0" dirty="0">
                <a:solidFill>
                  <a:schemeClr val="tx1">
                    <a:lumMod val="65000"/>
                    <a:lumOff val="35000"/>
                  </a:schemeClr>
                </a:solidFill>
                <a:effectLst/>
                <a:latin typeface="Average"/>
              </a:rPr>
              <a:t>This dataset contains images of individual hand-written </a:t>
            </a:r>
            <a:r>
              <a:rPr lang="en-US" sz="1600" b="0" i="0" u="none" strike="noStrike" dirty="0">
                <a:solidFill>
                  <a:schemeClr val="tx1">
                    <a:lumMod val="65000"/>
                    <a:lumOff val="35000"/>
                  </a:schemeClr>
                </a:solidFill>
                <a:effectLst/>
                <a:latin typeface="Average"/>
                <a:hlinkClick r:id="rId3">
                  <a:extLst>
                    <a:ext uri="{A12FA001-AC4F-418D-AE19-62706E023703}">
                      <ahyp:hlinkClr xmlns:ahyp="http://schemas.microsoft.com/office/drawing/2018/hyperlinkcolor" val="tx"/>
                    </a:ext>
                  </a:extLst>
                </a:hlinkClick>
              </a:rPr>
              <a:t>Bengali characters</a:t>
            </a:r>
            <a:r>
              <a:rPr lang="en-US" sz="1600" b="0" i="0" dirty="0">
                <a:solidFill>
                  <a:schemeClr val="tx1">
                    <a:lumMod val="65000"/>
                    <a:lumOff val="35000"/>
                  </a:schemeClr>
                </a:solidFill>
                <a:effectLst/>
                <a:latin typeface="Average"/>
              </a:rPr>
              <a:t>. Bengali characters (graphemes) are written by combining three components: a </a:t>
            </a:r>
            <a:r>
              <a:rPr lang="en-US" sz="1600" b="0" i="0" dirty="0" err="1">
                <a:solidFill>
                  <a:schemeClr val="tx1">
                    <a:lumMod val="65000"/>
                    <a:lumOff val="35000"/>
                  </a:schemeClr>
                </a:solidFill>
                <a:effectLst/>
                <a:latin typeface="Average"/>
              </a:rPr>
              <a:t>grapheme_root</a:t>
            </a:r>
            <a:r>
              <a:rPr lang="en-US" sz="1600" b="0" i="0" dirty="0">
                <a:solidFill>
                  <a:schemeClr val="tx1">
                    <a:lumMod val="65000"/>
                    <a:lumOff val="35000"/>
                  </a:schemeClr>
                </a:solidFill>
                <a:effectLst/>
                <a:latin typeface="Average"/>
              </a:rPr>
              <a:t>, </a:t>
            </a:r>
            <a:r>
              <a:rPr lang="en-US" sz="1600" b="0" i="0" dirty="0" err="1">
                <a:solidFill>
                  <a:schemeClr val="tx1">
                    <a:lumMod val="65000"/>
                    <a:lumOff val="35000"/>
                  </a:schemeClr>
                </a:solidFill>
                <a:effectLst/>
                <a:latin typeface="Average"/>
              </a:rPr>
              <a:t>vowel_diacritic</a:t>
            </a:r>
            <a:r>
              <a:rPr lang="en-US" sz="1600" b="0" i="0" dirty="0">
                <a:solidFill>
                  <a:schemeClr val="tx1">
                    <a:lumMod val="65000"/>
                    <a:lumOff val="35000"/>
                  </a:schemeClr>
                </a:solidFill>
                <a:effectLst/>
                <a:latin typeface="Average"/>
              </a:rPr>
              <a:t>, and </a:t>
            </a:r>
            <a:r>
              <a:rPr lang="en-US" sz="1600" b="0" i="0" dirty="0" err="1">
                <a:solidFill>
                  <a:schemeClr val="tx1">
                    <a:lumMod val="65000"/>
                    <a:lumOff val="35000"/>
                  </a:schemeClr>
                </a:solidFill>
                <a:effectLst/>
                <a:latin typeface="Average"/>
              </a:rPr>
              <a:t>consonant_diacritic</a:t>
            </a:r>
            <a:r>
              <a:rPr lang="en-US" sz="1600" b="0" i="0" dirty="0">
                <a:solidFill>
                  <a:schemeClr val="tx1">
                    <a:lumMod val="65000"/>
                    <a:lumOff val="35000"/>
                  </a:schemeClr>
                </a:solidFill>
                <a:effectLst/>
                <a:latin typeface="Average"/>
              </a:rPr>
              <a:t>. There are roughly 10,000 possible graphemes, of which roughly 1,000 are represented in the training set. The test set includes some graphemes that do not exist in train but has no new grapheme components.</a:t>
            </a:r>
          </a:p>
        </p:txBody>
      </p:sp>
    </p:spTree>
    <p:extLst>
      <p:ext uri="{BB962C8B-B14F-4D97-AF65-F5344CB8AC3E}">
        <p14:creationId xmlns:p14="http://schemas.microsoft.com/office/powerpoint/2010/main" val="2949357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Description: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Box 2">
            <a:extLst>
              <a:ext uri="{FF2B5EF4-FFF2-40B4-BE49-F238E27FC236}">
                <a16:creationId xmlns:a16="http://schemas.microsoft.com/office/drawing/2014/main" id="{433080FA-2594-B98F-A8C0-59B0EF42FFA1}"/>
              </a:ext>
            </a:extLst>
          </p:cNvPr>
          <p:cNvSpPr txBox="1"/>
          <p:nvPr/>
        </p:nvSpPr>
        <p:spPr>
          <a:xfrm>
            <a:off x="642730" y="1017360"/>
            <a:ext cx="7162800" cy="3139321"/>
          </a:xfrm>
          <a:prstGeom prst="rect">
            <a:avLst/>
          </a:prstGeom>
          <a:noFill/>
        </p:spPr>
        <p:txBody>
          <a:bodyPr wrap="square" rtlCol="0">
            <a:spAutoFit/>
          </a:bodyPr>
          <a:lstStyle/>
          <a:p>
            <a:r>
              <a:rPr lang="en-US" sz="1600" b="1" dirty="0">
                <a:solidFill>
                  <a:schemeClr val="tx1">
                    <a:lumMod val="50000"/>
                    <a:lumOff val="50000"/>
                  </a:schemeClr>
                </a:solidFill>
              </a:rPr>
              <a:t>Files:</a:t>
            </a:r>
            <a:endParaRPr lang="en-US" sz="1400" dirty="0"/>
          </a:p>
          <a:p>
            <a:pPr marL="285750" indent="-285750">
              <a:buFont typeface="Wingdings" panose="05000000000000000000" pitchFamily="2" charset="2"/>
              <a:buChar char="q"/>
            </a:pPr>
            <a:r>
              <a:rPr lang="en-US" sz="1400" dirty="0">
                <a:solidFill>
                  <a:schemeClr val="tx1">
                    <a:lumMod val="65000"/>
                    <a:lumOff val="35000"/>
                  </a:schemeClr>
                </a:solidFill>
                <a:latin typeface="Average"/>
              </a:rPr>
              <a:t>train.csv </a:t>
            </a:r>
          </a:p>
          <a:p>
            <a:pPr marL="285750" indent="-285750">
              <a:buFont typeface="Courier New" panose="02070309020205020404" pitchFamily="49" charset="0"/>
              <a:buChar char="o"/>
            </a:pPr>
            <a:r>
              <a:rPr lang="en-US" sz="1400" dirty="0" err="1">
                <a:solidFill>
                  <a:schemeClr val="tx1">
                    <a:lumMod val="65000"/>
                    <a:lumOff val="35000"/>
                  </a:schemeClr>
                </a:solidFill>
                <a:latin typeface="Average"/>
              </a:rPr>
              <a:t>image_id</a:t>
            </a:r>
            <a:r>
              <a:rPr lang="en-US" sz="1400" dirty="0">
                <a:solidFill>
                  <a:schemeClr val="tx1">
                    <a:lumMod val="65000"/>
                    <a:lumOff val="35000"/>
                  </a:schemeClr>
                </a:solidFill>
                <a:latin typeface="Average"/>
              </a:rPr>
              <a:t>: the foreign key for the parquet files </a:t>
            </a:r>
          </a:p>
          <a:p>
            <a:pPr marL="285750" indent="-285750">
              <a:buFont typeface="Courier New" panose="02070309020205020404" pitchFamily="49" charset="0"/>
              <a:buChar char="o"/>
            </a:pPr>
            <a:r>
              <a:rPr lang="en-US" sz="1400" dirty="0" err="1">
                <a:solidFill>
                  <a:schemeClr val="tx1">
                    <a:lumMod val="65000"/>
                    <a:lumOff val="35000"/>
                  </a:schemeClr>
                </a:solidFill>
                <a:latin typeface="Average"/>
              </a:rPr>
              <a:t>grapheme_root</a:t>
            </a:r>
            <a:r>
              <a:rPr lang="en-US" sz="1400" dirty="0">
                <a:solidFill>
                  <a:schemeClr val="tx1">
                    <a:lumMod val="65000"/>
                    <a:lumOff val="35000"/>
                  </a:schemeClr>
                </a:solidFill>
                <a:latin typeface="Average"/>
              </a:rPr>
              <a:t>: the first of the three target classes </a:t>
            </a:r>
          </a:p>
          <a:p>
            <a:pPr marL="285750" indent="-285750">
              <a:buFont typeface="Courier New" panose="02070309020205020404" pitchFamily="49" charset="0"/>
              <a:buChar char="o"/>
            </a:pPr>
            <a:r>
              <a:rPr lang="en-US" sz="1400" dirty="0" err="1">
                <a:solidFill>
                  <a:schemeClr val="tx1">
                    <a:lumMod val="65000"/>
                    <a:lumOff val="35000"/>
                  </a:schemeClr>
                </a:solidFill>
                <a:latin typeface="Average"/>
              </a:rPr>
              <a:t>vowel_diacritic</a:t>
            </a:r>
            <a:r>
              <a:rPr lang="en-US" sz="1400" dirty="0">
                <a:solidFill>
                  <a:schemeClr val="tx1">
                    <a:lumMod val="65000"/>
                    <a:lumOff val="35000"/>
                  </a:schemeClr>
                </a:solidFill>
                <a:latin typeface="Average"/>
              </a:rPr>
              <a:t>: the second target class </a:t>
            </a:r>
          </a:p>
          <a:p>
            <a:pPr marL="285750" indent="-285750">
              <a:buFont typeface="Courier New" panose="02070309020205020404" pitchFamily="49" charset="0"/>
              <a:buChar char="o"/>
            </a:pPr>
            <a:r>
              <a:rPr lang="en-US" sz="1400" dirty="0" err="1">
                <a:solidFill>
                  <a:schemeClr val="tx1">
                    <a:lumMod val="65000"/>
                    <a:lumOff val="35000"/>
                  </a:schemeClr>
                </a:solidFill>
                <a:latin typeface="Average"/>
              </a:rPr>
              <a:t>consonant_diacritic</a:t>
            </a:r>
            <a:r>
              <a:rPr lang="en-US" sz="1400" dirty="0">
                <a:solidFill>
                  <a:schemeClr val="tx1">
                    <a:lumMod val="65000"/>
                    <a:lumOff val="35000"/>
                  </a:schemeClr>
                </a:solidFill>
                <a:latin typeface="Average"/>
              </a:rPr>
              <a:t>: the third target class </a:t>
            </a:r>
          </a:p>
          <a:p>
            <a:pPr marL="285750" indent="-285750">
              <a:buFont typeface="Courier New" panose="02070309020205020404" pitchFamily="49" charset="0"/>
              <a:buChar char="o"/>
            </a:pPr>
            <a:r>
              <a:rPr lang="en-US" sz="1400" dirty="0">
                <a:solidFill>
                  <a:schemeClr val="tx1">
                    <a:lumMod val="65000"/>
                    <a:lumOff val="35000"/>
                  </a:schemeClr>
                </a:solidFill>
                <a:latin typeface="Average"/>
              </a:rPr>
              <a:t>grapheme: the complete character. Provided for informational purposes only, you should not need to use this. </a:t>
            </a:r>
          </a:p>
          <a:p>
            <a:endParaRPr lang="en-US" sz="1400" dirty="0">
              <a:solidFill>
                <a:schemeClr val="tx1">
                  <a:lumMod val="65000"/>
                  <a:lumOff val="35000"/>
                </a:schemeClr>
              </a:solidFill>
              <a:latin typeface="Average"/>
            </a:endParaRPr>
          </a:p>
          <a:p>
            <a:pPr marL="285750" indent="-285750">
              <a:buFont typeface="Wingdings" panose="05000000000000000000" pitchFamily="2" charset="2"/>
              <a:buChar char="q"/>
            </a:pPr>
            <a:r>
              <a:rPr lang="en-US" sz="1400" dirty="0">
                <a:solidFill>
                  <a:schemeClr val="tx1">
                    <a:lumMod val="65000"/>
                    <a:lumOff val="35000"/>
                  </a:schemeClr>
                </a:solidFill>
                <a:latin typeface="Average"/>
              </a:rPr>
              <a:t>test.csv </a:t>
            </a:r>
          </a:p>
          <a:p>
            <a:pPr marL="285750" indent="-285750">
              <a:buFont typeface="Arial" panose="020B0604020202020204" pitchFamily="34" charset="0"/>
              <a:buChar char="•"/>
            </a:pPr>
            <a:r>
              <a:rPr lang="en-US" sz="1400" dirty="0">
                <a:solidFill>
                  <a:schemeClr val="tx1">
                    <a:lumMod val="65000"/>
                    <a:lumOff val="35000"/>
                  </a:schemeClr>
                </a:solidFill>
                <a:latin typeface="Average"/>
              </a:rPr>
              <a:t>Every image in the test set will require three rows of predictions, one for each component. This csv specifies the exact order for you to provide your labels. - </a:t>
            </a:r>
            <a:r>
              <a:rPr lang="en-US" sz="1400" dirty="0" err="1">
                <a:solidFill>
                  <a:schemeClr val="tx1">
                    <a:lumMod val="65000"/>
                    <a:lumOff val="35000"/>
                  </a:schemeClr>
                </a:solidFill>
                <a:latin typeface="Average"/>
              </a:rPr>
              <a:t>row_id</a:t>
            </a:r>
            <a:r>
              <a:rPr lang="en-US" sz="1400" dirty="0">
                <a:solidFill>
                  <a:schemeClr val="tx1">
                    <a:lumMod val="65000"/>
                    <a:lumOff val="35000"/>
                  </a:schemeClr>
                </a:solidFill>
                <a:latin typeface="Average"/>
              </a:rPr>
              <a:t>: foreign key to the sample submission - </a:t>
            </a:r>
            <a:r>
              <a:rPr lang="en-US" sz="1400" dirty="0" err="1">
                <a:solidFill>
                  <a:schemeClr val="tx1">
                    <a:lumMod val="65000"/>
                    <a:lumOff val="35000"/>
                  </a:schemeClr>
                </a:solidFill>
                <a:latin typeface="Average"/>
              </a:rPr>
              <a:t>image_id</a:t>
            </a:r>
            <a:r>
              <a:rPr lang="en-US" sz="1400" dirty="0">
                <a:solidFill>
                  <a:schemeClr val="tx1">
                    <a:lumMod val="65000"/>
                    <a:lumOff val="35000"/>
                  </a:schemeClr>
                </a:solidFill>
                <a:latin typeface="Average"/>
              </a:rPr>
              <a:t>: foreign key to the parquet file - component: the required target class for the row (</a:t>
            </a:r>
            <a:r>
              <a:rPr lang="en-US" sz="1400" dirty="0" err="1">
                <a:solidFill>
                  <a:schemeClr val="tx1">
                    <a:lumMod val="65000"/>
                    <a:lumOff val="35000"/>
                  </a:schemeClr>
                </a:solidFill>
                <a:latin typeface="Average"/>
              </a:rPr>
              <a:t>grapheme_root</a:t>
            </a:r>
            <a:r>
              <a:rPr lang="en-US" sz="1400" dirty="0">
                <a:solidFill>
                  <a:schemeClr val="tx1">
                    <a:lumMod val="65000"/>
                    <a:lumOff val="35000"/>
                  </a:schemeClr>
                </a:solidFill>
                <a:latin typeface="Average"/>
              </a:rPr>
              <a:t>, </a:t>
            </a:r>
            <a:r>
              <a:rPr lang="en-US" sz="1400" dirty="0" err="1">
                <a:solidFill>
                  <a:schemeClr val="tx1">
                    <a:lumMod val="65000"/>
                    <a:lumOff val="35000"/>
                  </a:schemeClr>
                </a:solidFill>
                <a:latin typeface="Average"/>
              </a:rPr>
              <a:t>vowel_diacritic</a:t>
            </a:r>
            <a:r>
              <a:rPr lang="en-US" sz="1400" dirty="0">
                <a:solidFill>
                  <a:schemeClr val="tx1">
                    <a:lumMod val="65000"/>
                    <a:lumOff val="35000"/>
                  </a:schemeClr>
                </a:solidFill>
                <a:latin typeface="Average"/>
              </a:rPr>
              <a:t>, or </a:t>
            </a:r>
            <a:r>
              <a:rPr lang="en-US" sz="1400" dirty="0" err="1">
                <a:solidFill>
                  <a:schemeClr val="tx1">
                    <a:lumMod val="65000"/>
                    <a:lumOff val="35000"/>
                  </a:schemeClr>
                </a:solidFill>
                <a:latin typeface="Average"/>
              </a:rPr>
              <a:t>consonant_diacritic</a:t>
            </a:r>
            <a:r>
              <a:rPr lang="en-US" sz="1400" dirty="0">
                <a:solidFill>
                  <a:schemeClr val="tx1">
                    <a:lumMod val="65000"/>
                    <a:lumOff val="35000"/>
                  </a:schemeClr>
                </a:solidFill>
                <a:latin typeface="Average"/>
              </a:rPr>
              <a:t>)</a:t>
            </a:r>
            <a:endParaRPr lang="en-IN" sz="1400" dirty="0">
              <a:solidFill>
                <a:schemeClr val="tx1">
                  <a:lumMod val="65000"/>
                  <a:lumOff val="35000"/>
                </a:schemeClr>
              </a:solidFill>
              <a:latin typeface="Average"/>
            </a:endParaRPr>
          </a:p>
        </p:txBody>
      </p:sp>
    </p:spTree>
    <p:extLst>
      <p:ext uri="{BB962C8B-B14F-4D97-AF65-F5344CB8AC3E}">
        <p14:creationId xmlns:p14="http://schemas.microsoft.com/office/powerpoint/2010/main" val="313298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Description: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Box 2">
            <a:extLst>
              <a:ext uri="{FF2B5EF4-FFF2-40B4-BE49-F238E27FC236}">
                <a16:creationId xmlns:a16="http://schemas.microsoft.com/office/drawing/2014/main" id="{433080FA-2594-B98F-A8C0-59B0EF42FFA1}"/>
              </a:ext>
            </a:extLst>
          </p:cNvPr>
          <p:cNvSpPr txBox="1"/>
          <p:nvPr/>
        </p:nvSpPr>
        <p:spPr>
          <a:xfrm>
            <a:off x="642730" y="1017360"/>
            <a:ext cx="7162800" cy="3570208"/>
          </a:xfrm>
          <a:prstGeom prst="rect">
            <a:avLst/>
          </a:prstGeom>
          <a:noFill/>
        </p:spPr>
        <p:txBody>
          <a:bodyPr wrap="square" rtlCol="0">
            <a:spAutoFit/>
          </a:bodyPr>
          <a:lstStyle/>
          <a:p>
            <a:r>
              <a:rPr lang="en-US" sz="1600" b="1" dirty="0">
                <a:solidFill>
                  <a:schemeClr val="tx1">
                    <a:lumMod val="50000"/>
                    <a:lumOff val="50000"/>
                  </a:schemeClr>
                </a:solidFill>
              </a:rPr>
              <a:t>Files:</a:t>
            </a:r>
            <a:endParaRPr lang="en-US" sz="1400" dirty="0"/>
          </a:p>
          <a:p>
            <a:pPr marL="285750" indent="-285750">
              <a:buFont typeface="Wingdings" panose="05000000000000000000" pitchFamily="2" charset="2"/>
              <a:buChar char="q"/>
            </a:pPr>
            <a:r>
              <a:rPr lang="en-IN" sz="1400" b="0" i="0" dirty="0">
                <a:solidFill>
                  <a:schemeClr val="tx1">
                    <a:lumMod val="50000"/>
                    <a:lumOff val="50000"/>
                  </a:schemeClr>
                </a:solidFill>
                <a:effectLst/>
                <a:latin typeface="Average"/>
              </a:rPr>
              <a:t>(train/test).parquet</a:t>
            </a:r>
          </a:p>
          <a:p>
            <a:pPr marL="285750" indent="-285750">
              <a:buFont typeface="Arial" panose="020B0604020202020204" pitchFamily="34" charset="0"/>
              <a:buChar char="•"/>
            </a:pPr>
            <a:r>
              <a:rPr lang="en-US" sz="1400" dirty="0">
                <a:solidFill>
                  <a:schemeClr val="tx1">
                    <a:lumMod val="65000"/>
                    <a:lumOff val="35000"/>
                  </a:schemeClr>
                </a:solidFill>
                <a:latin typeface="Average"/>
              </a:rPr>
              <a:t>Each parquet file contains tens of thousands of 137x236 grayscale images. The images have been provided in the parquet format for I/O and space efficiency. Each row in the parquet files contains an </a:t>
            </a:r>
            <a:r>
              <a:rPr lang="en-US" sz="1400" dirty="0" err="1">
                <a:solidFill>
                  <a:schemeClr val="tx1">
                    <a:lumMod val="65000"/>
                    <a:lumOff val="35000"/>
                  </a:schemeClr>
                </a:solidFill>
                <a:latin typeface="Average"/>
              </a:rPr>
              <a:t>image_id</a:t>
            </a:r>
            <a:r>
              <a:rPr lang="en-US" sz="1400" dirty="0">
                <a:solidFill>
                  <a:schemeClr val="tx1">
                    <a:lumMod val="65000"/>
                    <a:lumOff val="35000"/>
                  </a:schemeClr>
                </a:solidFill>
                <a:latin typeface="Average"/>
              </a:rPr>
              <a:t> column, and the flattened image.</a:t>
            </a:r>
          </a:p>
          <a:p>
            <a:endParaRPr lang="en-US" sz="1400" dirty="0">
              <a:solidFill>
                <a:schemeClr val="tx1">
                  <a:lumMod val="65000"/>
                  <a:lumOff val="35000"/>
                </a:schemeClr>
              </a:solidFill>
              <a:latin typeface="Average"/>
            </a:endParaRPr>
          </a:p>
          <a:p>
            <a:pPr marL="285750" indent="-285750">
              <a:buFont typeface="Wingdings" panose="05000000000000000000" pitchFamily="2" charset="2"/>
              <a:buChar char="q"/>
            </a:pPr>
            <a:r>
              <a:rPr lang="en-US" sz="1400" dirty="0">
                <a:solidFill>
                  <a:schemeClr val="tx1">
                    <a:lumMod val="65000"/>
                    <a:lumOff val="35000"/>
                  </a:schemeClr>
                </a:solidFill>
                <a:latin typeface="Average"/>
              </a:rPr>
              <a:t>class_map.csv </a:t>
            </a:r>
          </a:p>
          <a:p>
            <a:pPr marL="285750" indent="-285750">
              <a:buFont typeface="Arial" panose="020B0604020202020204" pitchFamily="34" charset="0"/>
              <a:buChar char="•"/>
            </a:pPr>
            <a:r>
              <a:rPr lang="en-US" sz="1400" dirty="0">
                <a:solidFill>
                  <a:schemeClr val="tx1">
                    <a:lumMod val="65000"/>
                    <a:lumOff val="35000"/>
                  </a:schemeClr>
                </a:solidFill>
                <a:latin typeface="Average"/>
              </a:rPr>
              <a:t>Maps the class labels to the actual Bengali grapheme components.</a:t>
            </a:r>
          </a:p>
          <a:p>
            <a:pPr marL="285750" indent="-285750">
              <a:buFont typeface="Arial" panose="020B0604020202020204" pitchFamily="34" charset="0"/>
              <a:buChar char="•"/>
            </a:pPr>
            <a:endParaRPr lang="en-US" sz="1400" dirty="0">
              <a:solidFill>
                <a:schemeClr val="tx1">
                  <a:lumMod val="65000"/>
                  <a:lumOff val="35000"/>
                </a:schemeClr>
              </a:solidFill>
              <a:latin typeface="Average"/>
            </a:endParaRPr>
          </a:p>
          <a:p>
            <a:pPr marL="285750" indent="-285750">
              <a:buFont typeface="Arial" panose="020B0604020202020204" pitchFamily="34" charset="0"/>
              <a:buChar char="•"/>
            </a:pPr>
            <a:endParaRPr lang="en-US" sz="1400" dirty="0">
              <a:solidFill>
                <a:schemeClr val="tx1">
                  <a:lumMod val="65000"/>
                  <a:lumOff val="35000"/>
                </a:schemeClr>
              </a:solidFill>
              <a:latin typeface="Average"/>
            </a:endParaRPr>
          </a:p>
          <a:p>
            <a:pPr marL="285750" indent="-285750" algn="l" fontAlgn="base">
              <a:buFont typeface="Courier New" panose="02070309020205020404" pitchFamily="49" charset="0"/>
              <a:buChar char="o"/>
            </a:pPr>
            <a:r>
              <a:rPr lang="en-US" sz="1400" b="0" i="0" dirty="0">
                <a:solidFill>
                  <a:schemeClr val="tx1">
                    <a:lumMod val="65000"/>
                    <a:lumOff val="35000"/>
                  </a:schemeClr>
                </a:solidFill>
                <a:effectLst/>
                <a:latin typeface="Average"/>
              </a:rPr>
              <a:t>Two of the consonant diacritics </a:t>
            </a:r>
            <a:r>
              <a:rPr lang="en-US" sz="1400" b="0" i="0" dirty="0" err="1">
                <a:solidFill>
                  <a:schemeClr val="tx1">
                    <a:lumMod val="65000"/>
                    <a:lumOff val="35000"/>
                  </a:schemeClr>
                </a:solidFill>
                <a:effectLst/>
                <a:latin typeface="Average"/>
              </a:rPr>
              <a:t>র্</a:t>
            </a:r>
            <a:r>
              <a:rPr lang="en-US" sz="1400" b="0" i="0" dirty="0">
                <a:solidFill>
                  <a:schemeClr val="tx1">
                    <a:lumMod val="65000"/>
                    <a:lumOff val="35000"/>
                  </a:schemeClr>
                </a:solidFill>
                <a:effectLst/>
                <a:latin typeface="Average"/>
              </a:rPr>
              <a:t> (class 2) and </a:t>
            </a:r>
            <a:r>
              <a:rPr lang="en-US" sz="1400" b="0" i="0" dirty="0" err="1">
                <a:solidFill>
                  <a:schemeClr val="tx1">
                    <a:lumMod val="65000"/>
                    <a:lumOff val="35000"/>
                  </a:schemeClr>
                </a:solidFill>
                <a:effectLst/>
                <a:latin typeface="Average"/>
              </a:rPr>
              <a:t>্র</a:t>
            </a:r>
            <a:r>
              <a:rPr lang="en-US" sz="1400" b="0" i="0" dirty="0">
                <a:solidFill>
                  <a:schemeClr val="tx1">
                    <a:lumMod val="65000"/>
                    <a:lumOff val="35000"/>
                  </a:schemeClr>
                </a:solidFill>
                <a:effectLst/>
                <a:latin typeface="Average"/>
              </a:rPr>
              <a:t> ( class 5) can coexist in the same grapheme. The original labeling scheme did not account for this possibility so these cases are labeled as class 2.</a:t>
            </a:r>
          </a:p>
          <a:p>
            <a:pPr marL="285750" indent="-285750" algn="l" fontAlgn="base">
              <a:buFont typeface="Courier New" panose="02070309020205020404" pitchFamily="49" charset="0"/>
              <a:buChar char="o"/>
            </a:pPr>
            <a:r>
              <a:rPr lang="en-US" sz="1400" b="0" i="0" dirty="0">
                <a:solidFill>
                  <a:schemeClr val="tx1">
                    <a:lumMod val="65000"/>
                    <a:lumOff val="35000"/>
                  </a:schemeClr>
                </a:solidFill>
                <a:effectLst/>
                <a:latin typeface="Average"/>
              </a:rPr>
              <a:t>class_map_corrected.csv is an updated class map that adds this special case as class 7.</a:t>
            </a:r>
          </a:p>
          <a:p>
            <a:pPr marL="285750" indent="-285750" algn="l" fontAlgn="base">
              <a:buFont typeface="Courier New" panose="02070309020205020404" pitchFamily="49" charset="0"/>
              <a:buChar char="o"/>
            </a:pPr>
            <a:r>
              <a:rPr lang="en-US" sz="1400" dirty="0">
                <a:solidFill>
                  <a:schemeClr val="tx1">
                    <a:lumMod val="65000"/>
                    <a:lumOff val="35000"/>
                  </a:schemeClr>
                </a:solidFill>
                <a:latin typeface="Average"/>
              </a:rPr>
              <a:t>I have also used </a:t>
            </a:r>
            <a:r>
              <a:rPr lang="en-US" sz="1400" dirty="0" err="1">
                <a:solidFill>
                  <a:schemeClr val="tx1">
                    <a:lumMod val="65000"/>
                    <a:lumOff val="35000"/>
                  </a:schemeClr>
                </a:solidFill>
                <a:latin typeface="Average"/>
              </a:rPr>
              <a:t>Kalpurush</a:t>
            </a:r>
            <a:r>
              <a:rPr lang="en-US" sz="1400" dirty="0">
                <a:solidFill>
                  <a:schemeClr val="tx1">
                    <a:lumMod val="65000"/>
                    <a:lumOff val="35000"/>
                  </a:schemeClr>
                </a:solidFill>
                <a:latin typeface="Average"/>
              </a:rPr>
              <a:t> fonts for the </a:t>
            </a:r>
            <a:r>
              <a:rPr lang="en-US" sz="1400" dirty="0" err="1">
                <a:solidFill>
                  <a:schemeClr val="tx1">
                    <a:lumMod val="65000"/>
                    <a:lumOff val="35000"/>
                  </a:schemeClr>
                </a:solidFill>
                <a:latin typeface="Average"/>
              </a:rPr>
              <a:t>traning</a:t>
            </a:r>
            <a:r>
              <a:rPr lang="en-US" sz="1400" dirty="0">
                <a:solidFill>
                  <a:schemeClr val="tx1">
                    <a:lumMod val="65000"/>
                    <a:lumOff val="35000"/>
                  </a:schemeClr>
                </a:solidFill>
                <a:latin typeface="Average"/>
              </a:rPr>
              <a:t>.</a:t>
            </a:r>
            <a:endParaRPr lang="en-US" sz="1400" b="0" i="0" dirty="0">
              <a:solidFill>
                <a:schemeClr val="tx1">
                  <a:lumMod val="65000"/>
                  <a:lumOff val="35000"/>
                </a:schemeClr>
              </a:solidFill>
              <a:effectLst/>
              <a:latin typeface="Average"/>
            </a:endParaRPr>
          </a:p>
          <a:p>
            <a:endParaRPr lang="en-IN" sz="1400" dirty="0">
              <a:solidFill>
                <a:schemeClr val="tx1">
                  <a:lumMod val="65000"/>
                  <a:lumOff val="35000"/>
                </a:schemeClr>
              </a:solidFill>
              <a:latin typeface="Average"/>
            </a:endParaRPr>
          </a:p>
        </p:txBody>
      </p:sp>
    </p:spTree>
    <p:extLst>
      <p:ext uri="{BB962C8B-B14F-4D97-AF65-F5344CB8AC3E}">
        <p14:creationId xmlns:p14="http://schemas.microsoft.com/office/powerpoint/2010/main" val="213831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spc="-1" dirty="0">
                <a:solidFill>
                  <a:srgbClr val="FF5722"/>
                </a:solidFill>
                <a:latin typeface="Alfa Slab One"/>
                <a:ea typeface="Alfa Slab One"/>
              </a:rPr>
              <a:t>EDA on the Dataset</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Box 2">
            <a:extLst>
              <a:ext uri="{FF2B5EF4-FFF2-40B4-BE49-F238E27FC236}">
                <a16:creationId xmlns:a16="http://schemas.microsoft.com/office/drawing/2014/main" id="{433080FA-2594-B98F-A8C0-59B0EF42FFA1}"/>
              </a:ext>
            </a:extLst>
          </p:cNvPr>
          <p:cNvSpPr txBox="1"/>
          <p:nvPr/>
        </p:nvSpPr>
        <p:spPr>
          <a:xfrm>
            <a:off x="419058" y="1026267"/>
            <a:ext cx="3429796" cy="1661993"/>
          </a:xfrm>
          <a:prstGeom prst="rect">
            <a:avLst/>
          </a:prstGeom>
          <a:noFill/>
        </p:spPr>
        <p:txBody>
          <a:bodyPr wrap="square" rtlCol="0">
            <a:spAutoFit/>
          </a:bodyPr>
          <a:lstStyle/>
          <a:p>
            <a:r>
              <a:rPr lang="en-US" sz="1600" b="1" dirty="0">
                <a:solidFill>
                  <a:schemeClr val="tx1">
                    <a:lumMod val="50000"/>
                    <a:lumOff val="50000"/>
                  </a:schemeClr>
                </a:solidFill>
              </a:rPr>
              <a:t>A quick summary:</a:t>
            </a:r>
          </a:p>
          <a:p>
            <a:endParaRPr lang="en-US" sz="1600" b="1" dirty="0">
              <a:solidFill>
                <a:schemeClr val="tx1">
                  <a:lumMod val="50000"/>
                  <a:lumOff val="50000"/>
                </a:schemeClr>
              </a:solidFill>
            </a:endParaRPr>
          </a:p>
          <a:p>
            <a:pPr marL="285750" indent="-285750">
              <a:buFont typeface="Arial" panose="020B0604020202020204" pitchFamily="34" charset="0"/>
              <a:buChar char="•"/>
            </a:pPr>
            <a:r>
              <a:rPr lang="en-US" sz="1400" dirty="0">
                <a:solidFill>
                  <a:schemeClr val="tx1">
                    <a:lumMod val="65000"/>
                    <a:lumOff val="35000"/>
                  </a:schemeClr>
                </a:solidFill>
                <a:latin typeface="Average"/>
              </a:rPr>
              <a:t>Size of training data: (200840, 5)</a:t>
            </a:r>
          </a:p>
          <a:p>
            <a:pPr marL="285750" indent="-285750">
              <a:buFont typeface="Arial" panose="020B0604020202020204" pitchFamily="34" charset="0"/>
              <a:buChar char="•"/>
            </a:pPr>
            <a:r>
              <a:rPr lang="en-US" sz="1400" dirty="0">
                <a:solidFill>
                  <a:schemeClr val="tx1">
                    <a:lumMod val="65000"/>
                    <a:lumOff val="35000"/>
                  </a:schemeClr>
                </a:solidFill>
                <a:latin typeface="Average"/>
              </a:rPr>
              <a:t>Size of class map: (186, 3)</a:t>
            </a:r>
          </a:p>
          <a:p>
            <a:pPr marL="285750" indent="-285750">
              <a:buFont typeface="Arial" panose="020B0604020202020204" pitchFamily="34" charset="0"/>
              <a:buChar char="•"/>
            </a:pPr>
            <a:r>
              <a:rPr lang="en-US" sz="1400" dirty="0">
                <a:solidFill>
                  <a:schemeClr val="tx1">
                    <a:lumMod val="65000"/>
                    <a:lumOff val="35000"/>
                  </a:schemeClr>
                </a:solidFill>
                <a:latin typeface="Average"/>
              </a:rPr>
              <a:t>Number of unique grapheme roots: 168</a:t>
            </a:r>
          </a:p>
          <a:p>
            <a:pPr marL="285750" indent="-285750">
              <a:buFont typeface="Arial" panose="020B0604020202020204" pitchFamily="34" charset="0"/>
              <a:buChar char="•"/>
            </a:pPr>
            <a:r>
              <a:rPr lang="en-US" sz="1400" dirty="0">
                <a:solidFill>
                  <a:schemeClr val="tx1">
                    <a:lumMod val="65000"/>
                    <a:lumOff val="35000"/>
                  </a:schemeClr>
                </a:solidFill>
                <a:latin typeface="Average"/>
              </a:rPr>
              <a:t>Number of unique vowel diacritic: 11 </a:t>
            </a:r>
          </a:p>
          <a:p>
            <a:pPr marL="285750" indent="-285750">
              <a:buFont typeface="Arial" panose="020B0604020202020204" pitchFamily="34" charset="0"/>
              <a:buChar char="•"/>
            </a:pPr>
            <a:r>
              <a:rPr lang="en-US" sz="1400" dirty="0">
                <a:solidFill>
                  <a:schemeClr val="tx1">
                    <a:lumMod val="65000"/>
                    <a:lumOff val="35000"/>
                  </a:schemeClr>
                </a:solidFill>
                <a:latin typeface="Average"/>
              </a:rPr>
              <a:t>Number of unique consonant diacritic: 7</a:t>
            </a:r>
          </a:p>
        </p:txBody>
      </p:sp>
      <p:pic>
        <p:nvPicPr>
          <p:cNvPr id="5" name="Picture 4">
            <a:extLst>
              <a:ext uri="{FF2B5EF4-FFF2-40B4-BE49-F238E27FC236}">
                <a16:creationId xmlns:a16="http://schemas.microsoft.com/office/drawing/2014/main" id="{D4D69BBE-7089-4F1C-4012-1BBB81924582}"/>
              </a:ext>
            </a:extLst>
          </p:cNvPr>
          <p:cNvPicPr>
            <a:picLocks noChangeAspect="1"/>
          </p:cNvPicPr>
          <p:nvPr/>
        </p:nvPicPr>
        <p:blipFill rotWithShape="1">
          <a:blip r:embed="rId2"/>
          <a:srcRect l="2976" t="4817" r="1369" b="3110"/>
          <a:stretch/>
        </p:blipFill>
        <p:spPr>
          <a:xfrm>
            <a:off x="5071475" y="1010734"/>
            <a:ext cx="3760405" cy="1713326"/>
          </a:xfrm>
          <a:prstGeom prst="rect">
            <a:avLst/>
          </a:prstGeom>
        </p:spPr>
      </p:pic>
      <p:pic>
        <p:nvPicPr>
          <p:cNvPr id="8" name="Picture 7">
            <a:extLst>
              <a:ext uri="{FF2B5EF4-FFF2-40B4-BE49-F238E27FC236}">
                <a16:creationId xmlns:a16="http://schemas.microsoft.com/office/drawing/2014/main" id="{39463984-BF2D-4DD6-438A-B4F5516CC486}"/>
              </a:ext>
            </a:extLst>
          </p:cNvPr>
          <p:cNvPicPr>
            <a:picLocks noChangeAspect="1"/>
          </p:cNvPicPr>
          <p:nvPr/>
        </p:nvPicPr>
        <p:blipFill rotWithShape="1">
          <a:blip r:embed="rId3"/>
          <a:srcRect l="1942" t="4185" b="2454"/>
          <a:stretch/>
        </p:blipFill>
        <p:spPr>
          <a:xfrm>
            <a:off x="5071475" y="2993848"/>
            <a:ext cx="3760405" cy="1704692"/>
          </a:xfrm>
          <a:prstGeom prst="rect">
            <a:avLst/>
          </a:prstGeom>
        </p:spPr>
      </p:pic>
      <p:sp>
        <p:nvSpPr>
          <p:cNvPr id="9" name="TextBox 8">
            <a:extLst>
              <a:ext uri="{FF2B5EF4-FFF2-40B4-BE49-F238E27FC236}">
                <a16:creationId xmlns:a16="http://schemas.microsoft.com/office/drawing/2014/main" id="{692A97C3-85A2-CFD8-3BD1-E306FC4B2C16}"/>
              </a:ext>
            </a:extLst>
          </p:cNvPr>
          <p:cNvSpPr txBox="1"/>
          <p:nvPr/>
        </p:nvSpPr>
        <p:spPr>
          <a:xfrm>
            <a:off x="4403496" y="1564877"/>
            <a:ext cx="708991" cy="584775"/>
          </a:xfrm>
          <a:prstGeom prst="rect">
            <a:avLst/>
          </a:prstGeom>
          <a:noFill/>
        </p:spPr>
        <p:txBody>
          <a:bodyPr wrap="square" rtlCol="0">
            <a:spAutoFit/>
          </a:bodyPr>
          <a:lstStyle/>
          <a:p>
            <a:r>
              <a:rPr lang="en-IN" sz="800" b="1" dirty="0"/>
              <a:t>Most </a:t>
            </a:r>
          </a:p>
          <a:p>
            <a:r>
              <a:rPr lang="en-IN" sz="800" b="1" dirty="0"/>
              <a:t>Used</a:t>
            </a:r>
          </a:p>
          <a:p>
            <a:r>
              <a:rPr lang="en-IN" sz="800" b="1" dirty="0"/>
              <a:t>Grapheme</a:t>
            </a:r>
          </a:p>
          <a:p>
            <a:r>
              <a:rPr lang="en-IN" sz="800" b="1" dirty="0"/>
              <a:t>Roots</a:t>
            </a:r>
          </a:p>
        </p:txBody>
      </p:sp>
      <p:sp>
        <p:nvSpPr>
          <p:cNvPr id="11" name="TextBox 10">
            <a:extLst>
              <a:ext uri="{FF2B5EF4-FFF2-40B4-BE49-F238E27FC236}">
                <a16:creationId xmlns:a16="http://schemas.microsoft.com/office/drawing/2014/main" id="{52A9419D-6865-AEFF-CB50-D2927F8094AA}"/>
              </a:ext>
            </a:extLst>
          </p:cNvPr>
          <p:cNvSpPr txBox="1"/>
          <p:nvPr/>
        </p:nvSpPr>
        <p:spPr>
          <a:xfrm>
            <a:off x="4475921" y="3473190"/>
            <a:ext cx="708991" cy="584775"/>
          </a:xfrm>
          <a:prstGeom prst="rect">
            <a:avLst/>
          </a:prstGeom>
          <a:noFill/>
        </p:spPr>
        <p:txBody>
          <a:bodyPr wrap="square" rtlCol="0">
            <a:spAutoFit/>
          </a:bodyPr>
          <a:lstStyle/>
          <a:p>
            <a:r>
              <a:rPr lang="en-IN" sz="800" b="1" dirty="0"/>
              <a:t>Least </a:t>
            </a:r>
          </a:p>
          <a:p>
            <a:r>
              <a:rPr lang="en-IN" sz="800" b="1" dirty="0"/>
              <a:t>Used</a:t>
            </a:r>
          </a:p>
          <a:p>
            <a:r>
              <a:rPr lang="en-IN" sz="800" b="1" dirty="0"/>
              <a:t>Grapheme</a:t>
            </a:r>
          </a:p>
          <a:p>
            <a:r>
              <a:rPr lang="en-IN" sz="800" b="1" dirty="0"/>
              <a:t>Roots</a:t>
            </a:r>
          </a:p>
        </p:txBody>
      </p:sp>
      <p:pic>
        <p:nvPicPr>
          <p:cNvPr id="12" name="Picture 11">
            <a:extLst>
              <a:ext uri="{FF2B5EF4-FFF2-40B4-BE49-F238E27FC236}">
                <a16:creationId xmlns:a16="http://schemas.microsoft.com/office/drawing/2014/main" id="{CF694FF4-C72D-796B-0489-06292012B197}"/>
              </a:ext>
            </a:extLst>
          </p:cNvPr>
          <p:cNvPicPr>
            <a:picLocks noChangeAspect="1"/>
          </p:cNvPicPr>
          <p:nvPr/>
        </p:nvPicPr>
        <p:blipFill>
          <a:blip r:embed="rId4"/>
          <a:stretch>
            <a:fillRect/>
          </a:stretch>
        </p:blipFill>
        <p:spPr>
          <a:xfrm>
            <a:off x="438936" y="2822386"/>
            <a:ext cx="3602977" cy="1879640"/>
          </a:xfrm>
          <a:prstGeom prst="rect">
            <a:avLst/>
          </a:prstGeom>
        </p:spPr>
      </p:pic>
    </p:spTree>
    <p:extLst>
      <p:ext uri="{BB962C8B-B14F-4D97-AF65-F5344CB8AC3E}">
        <p14:creationId xmlns:p14="http://schemas.microsoft.com/office/powerpoint/2010/main" val="1329683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A bit about the data set</a:t>
            </a:r>
            <a:endParaRPr lang="en-IN" sz="3000" b="0" strike="noStrike" spc="-1">
              <a:solidFill>
                <a:srgbClr val="000000"/>
              </a:solidFill>
              <a:latin typeface="Arial"/>
            </a:endParaRPr>
          </a:p>
        </p:txBody>
      </p:sp>
      <p:sp>
        <p:nvSpPr>
          <p:cNvPr id="87"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457200" indent="-334440">
              <a:lnSpc>
                <a:spcPct val="115000"/>
              </a:lnSpc>
              <a:buClr>
                <a:srgbClr val="666666"/>
              </a:buClr>
              <a:buFont typeface="Average"/>
              <a:buChar char="●"/>
            </a:pPr>
            <a:r>
              <a:rPr lang="en" sz="1800" b="0" strike="noStrike" spc="-1">
                <a:solidFill>
                  <a:srgbClr val="4D5156"/>
                </a:solidFill>
                <a:highlight>
                  <a:srgbClr val="FFFFFF"/>
                </a:highlight>
                <a:latin typeface="Average"/>
                <a:ea typeface="Average"/>
              </a:rPr>
              <a:t> An American multinational retail corporation that operates a chain of hypermarkets, discount department stores, and grocery stores from the United States.</a:t>
            </a:r>
            <a:endParaRPr lang="en-IN" sz="1800" b="0" strike="noStrike" spc="-1">
              <a:solidFill>
                <a:srgbClr val="000000"/>
              </a:solidFill>
              <a:latin typeface="Arial"/>
            </a:endParaRPr>
          </a:p>
          <a:p>
            <a:pPr marL="457200" indent="-334440">
              <a:lnSpc>
                <a:spcPct val="115000"/>
              </a:lnSpc>
              <a:buClr>
                <a:srgbClr val="666666"/>
              </a:buClr>
              <a:buFont typeface="Average"/>
              <a:buChar char="●"/>
            </a:pPr>
            <a:endParaRPr lang="en-IN" sz="1800" b="0" strike="noStrike" spc="-1">
              <a:solidFill>
                <a:srgbClr val="000000"/>
              </a:solidFill>
              <a:latin typeface="Arial"/>
            </a:endParaRPr>
          </a:p>
          <a:p>
            <a:pPr marL="457200" indent="-334440">
              <a:lnSpc>
                <a:spcPct val="115000"/>
              </a:lnSpc>
              <a:buClr>
                <a:srgbClr val="666666"/>
              </a:buClr>
              <a:buFont typeface="Proxima Nova"/>
              <a:buChar char="●"/>
            </a:pPr>
            <a:r>
              <a:rPr lang="en" sz="1800" b="0" strike="noStrike" spc="-1">
                <a:solidFill>
                  <a:srgbClr val="666666"/>
                </a:solidFill>
                <a:latin typeface="Average"/>
                <a:ea typeface="Average"/>
              </a:rPr>
              <a:t>I took ‘Walmart’ dataset from </a:t>
            </a:r>
            <a:r>
              <a:rPr lang="en" sz="1800" b="0" u="sng" strike="noStrike" spc="-1">
                <a:solidFill>
                  <a:srgbClr val="1C3AA9"/>
                </a:solidFill>
                <a:uFillTx/>
                <a:latin typeface="Average"/>
                <a:ea typeface="Average"/>
                <a:hlinkClick r:id="rId2"/>
              </a:rPr>
              <a:t>data.world</a:t>
            </a:r>
            <a:r>
              <a:rPr lang="en" sz="1800" b="0" strike="noStrike" spc="-1">
                <a:solidFill>
                  <a:srgbClr val="666666"/>
                </a:solidFill>
                <a:latin typeface="Average"/>
                <a:ea typeface="Average"/>
              </a:rPr>
              <a:t>.</a:t>
            </a:r>
            <a:endParaRPr lang="en-IN" sz="1800" b="0" strike="noStrike" spc="-1">
              <a:solidFill>
                <a:srgbClr val="000000"/>
              </a:solidFill>
              <a:latin typeface="Arial"/>
            </a:endParaRPr>
          </a:p>
          <a:p>
            <a:pPr marL="457200" indent="-334440">
              <a:lnSpc>
                <a:spcPct val="115000"/>
              </a:lnSpc>
              <a:buClr>
                <a:srgbClr val="666666"/>
              </a:buClr>
              <a:buFont typeface="Proxima Nova"/>
              <a:buChar char="●"/>
            </a:pPr>
            <a:endParaRPr lang="en-IN" sz="1800" b="0" strike="noStrike" spc="-1">
              <a:solidFill>
                <a:srgbClr val="000000"/>
              </a:solidFill>
              <a:latin typeface="Arial"/>
            </a:endParaRPr>
          </a:p>
          <a:p>
            <a:pPr marL="457200" indent="-334440">
              <a:lnSpc>
                <a:spcPct val="115000"/>
              </a:lnSpc>
              <a:buClr>
                <a:srgbClr val="666666"/>
              </a:buClr>
              <a:buFont typeface="Proxima Nova"/>
              <a:buChar char="●"/>
            </a:pPr>
            <a:r>
              <a:rPr lang="en" sz="1800" b="0" strike="noStrike" spc="-1">
                <a:solidFill>
                  <a:srgbClr val="666666"/>
                </a:solidFill>
                <a:latin typeface="Average"/>
                <a:ea typeface="Average"/>
              </a:rPr>
              <a:t>It contains historical sales data for 45 Walmart stores located in different regions.</a:t>
            </a:r>
            <a:endParaRPr lang="en-IN" sz="1800" b="0" strike="noStrike" spc="-1">
              <a:solidFill>
                <a:srgbClr val="000000"/>
              </a:solidFill>
              <a:latin typeface="Arial"/>
            </a:endParaRPr>
          </a:p>
          <a:p>
            <a:pPr marL="457200" indent="-334440">
              <a:lnSpc>
                <a:spcPct val="115000"/>
              </a:lnSpc>
              <a:buClr>
                <a:srgbClr val="666666"/>
              </a:buClr>
              <a:buFont typeface="Proxima Nova"/>
              <a:buChar char="●"/>
            </a:pPr>
            <a:endParaRPr lang="en-IN" sz="1800" b="0" strike="noStrike" spc="-1">
              <a:solidFill>
                <a:srgbClr val="000000"/>
              </a:solidFill>
              <a:latin typeface="Arial"/>
            </a:endParaRPr>
          </a:p>
          <a:p>
            <a:pPr marL="457200" indent="-334440">
              <a:lnSpc>
                <a:spcPct val="115000"/>
              </a:lnSpc>
              <a:buClr>
                <a:srgbClr val="666666"/>
              </a:buClr>
              <a:buFont typeface="Average"/>
              <a:buChar char="●"/>
            </a:pPr>
            <a:r>
              <a:rPr lang="en" sz="1800" b="0" strike="noStrike" spc="-1">
                <a:solidFill>
                  <a:srgbClr val="666666"/>
                </a:solidFill>
                <a:latin typeface="Average"/>
                <a:ea typeface="Average"/>
              </a:rPr>
              <a:t>Each store contains a number of departments (uniquely 81)</a:t>
            </a:r>
            <a:endParaRPr lang="en-IN" sz="1800" b="0" strike="noStrike" spc="-1">
              <a:solidFill>
                <a:srgbClr val="000000"/>
              </a:solidFill>
              <a:latin typeface="Arial"/>
            </a:endParaRPr>
          </a:p>
          <a:p>
            <a:pPr marL="457200" indent="-334440">
              <a:lnSpc>
                <a:spcPct val="115000"/>
              </a:lnSpc>
              <a:buClr>
                <a:srgbClr val="666666"/>
              </a:buClr>
              <a:buFont typeface="Average"/>
              <a:buChar char="●"/>
            </a:pPr>
            <a:endParaRPr lang="en-IN" sz="1800" b="0" strike="noStrike" spc="-1">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Data Augmentation: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70E2696C-1230-71D6-521F-3D7D643ED112}"/>
              </a:ext>
            </a:extLst>
          </p:cNvPr>
          <p:cNvSpPr txBox="1"/>
          <p:nvPr/>
        </p:nvSpPr>
        <p:spPr>
          <a:xfrm>
            <a:off x="834886" y="1123122"/>
            <a:ext cx="7427844" cy="230832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solidFill>
                  <a:schemeClr val="tx1">
                    <a:lumMod val="65000"/>
                    <a:lumOff val="35000"/>
                  </a:schemeClr>
                </a:solidFill>
                <a:latin typeface="Average"/>
              </a:rPr>
              <a:t>Since the dataset came from 4 different sources. Some of them are grayscale and some of them are colour. </a:t>
            </a: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r>
              <a:rPr lang="en-IN" sz="1600" dirty="0">
                <a:solidFill>
                  <a:schemeClr val="tx1">
                    <a:lumMod val="65000"/>
                    <a:lumOff val="35000"/>
                  </a:schemeClr>
                </a:solidFill>
                <a:latin typeface="Average"/>
              </a:rPr>
              <a:t>At first I have </a:t>
            </a:r>
            <a:r>
              <a:rPr lang="en-US" sz="1600" b="0" i="0" dirty="0">
                <a:solidFill>
                  <a:schemeClr val="tx1">
                    <a:lumMod val="65000"/>
                    <a:lumOff val="35000"/>
                  </a:schemeClr>
                </a:solidFill>
                <a:effectLst/>
                <a:latin typeface="Average"/>
              </a:rPr>
              <a:t>converted them to gray scale images. </a:t>
            </a:r>
          </a:p>
          <a:p>
            <a:pPr marL="285750" indent="-285750">
              <a:buFont typeface="Wingdings" panose="05000000000000000000" pitchFamily="2" charset="2"/>
              <a:buChar char="Ø"/>
            </a:pP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r>
              <a:rPr lang="en-US" sz="1600" b="0" i="0" dirty="0">
                <a:solidFill>
                  <a:schemeClr val="tx1">
                    <a:lumMod val="65000"/>
                    <a:lumOff val="35000"/>
                  </a:schemeClr>
                </a:solidFill>
                <a:effectLst/>
                <a:latin typeface="Average"/>
              </a:rPr>
              <a:t>For better understanding I have applied </a:t>
            </a:r>
            <a:r>
              <a:rPr lang="en-US" sz="1600" dirty="0">
                <a:solidFill>
                  <a:schemeClr val="tx1">
                    <a:lumMod val="65000"/>
                    <a:lumOff val="35000"/>
                  </a:schemeClr>
                </a:solidFill>
                <a:latin typeface="Average"/>
              </a:rPr>
              <a:t>L</a:t>
            </a:r>
            <a:r>
              <a:rPr lang="en-US" sz="1600" b="0" i="0" dirty="0">
                <a:solidFill>
                  <a:schemeClr val="tx1">
                    <a:lumMod val="65000"/>
                    <a:lumOff val="35000"/>
                  </a:schemeClr>
                </a:solidFill>
                <a:effectLst/>
                <a:latin typeface="Average"/>
              </a:rPr>
              <a:t>aplacian filter to increase the sharpness.</a:t>
            </a:r>
          </a:p>
          <a:p>
            <a:pPr marL="285750" indent="-285750">
              <a:buFont typeface="Wingdings" panose="05000000000000000000" pitchFamily="2" charset="2"/>
              <a:buChar char="Ø"/>
            </a:pP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r>
              <a:rPr lang="en-US" sz="1600" dirty="0">
                <a:solidFill>
                  <a:schemeClr val="tx1">
                    <a:lumMod val="65000"/>
                    <a:lumOff val="35000"/>
                  </a:schemeClr>
                </a:solidFill>
                <a:latin typeface="Average"/>
              </a:rPr>
              <a:t>Then I have resized the images into 128 x 128 format for training and testing.</a:t>
            </a:r>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p:txBody>
      </p:sp>
      <p:pic>
        <p:nvPicPr>
          <p:cNvPr id="7" name="Picture 6">
            <a:extLst>
              <a:ext uri="{FF2B5EF4-FFF2-40B4-BE49-F238E27FC236}">
                <a16:creationId xmlns:a16="http://schemas.microsoft.com/office/drawing/2014/main" id="{6B7D18F4-306F-C8C5-28BD-C3B5AC17B7F1}"/>
              </a:ext>
            </a:extLst>
          </p:cNvPr>
          <p:cNvPicPr>
            <a:picLocks noChangeAspect="1"/>
          </p:cNvPicPr>
          <p:nvPr/>
        </p:nvPicPr>
        <p:blipFill>
          <a:blip r:embed="rId2"/>
          <a:stretch>
            <a:fillRect/>
          </a:stretch>
        </p:blipFill>
        <p:spPr>
          <a:xfrm>
            <a:off x="3511826" y="3256832"/>
            <a:ext cx="3187893" cy="1527092"/>
          </a:xfrm>
          <a:prstGeom prst="rect">
            <a:avLst/>
          </a:prstGeom>
        </p:spPr>
      </p:pic>
      <p:sp>
        <p:nvSpPr>
          <p:cNvPr id="10" name="TextBox 9">
            <a:extLst>
              <a:ext uri="{FF2B5EF4-FFF2-40B4-BE49-F238E27FC236}">
                <a16:creationId xmlns:a16="http://schemas.microsoft.com/office/drawing/2014/main" id="{CEA5A89A-CE6D-6BC2-C460-60DE49CEED6E}"/>
              </a:ext>
            </a:extLst>
          </p:cNvPr>
          <p:cNvSpPr txBox="1"/>
          <p:nvPr/>
        </p:nvSpPr>
        <p:spPr>
          <a:xfrm>
            <a:off x="2242558" y="3697212"/>
            <a:ext cx="1180188" cy="646331"/>
          </a:xfrm>
          <a:prstGeom prst="rect">
            <a:avLst/>
          </a:prstGeom>
          <a:noFill/>
        </p:spPr>
        <p:txBody>
          <a:bodyPr wrap="square" rtlCol="0">
            <a:spAutoFit/>
          </a:bodyPr>
          <a:lstStyle/>
          <a:p>
            <a:r>
              <a:rPr lang="en-IN" sz="1200" dirty="0"/>
              <a:t>Output </a:t>
            </a:r>
          </a:p>
          <a:p>
            <a:r>
              <a:rPr lang="en-IN" sz="1200" dirty="0"/>
              <a:t>After</a:t>
            </a:r>
          </a:p>
          <a:p>
            <a:r>
              <a:rPr lang="en-IN" sz="1200" dirty="0"/>
              <a:t>Augmentation</a:t>
            </a:r>
          </a:p>
        </p:txBody>
      </p:sp>
    </p:spTree>
    <p:extLst>
      <p:ext uri="{BB962C8B-B14F-4D97-AF65-F5344CB8AC3E}">
        <p14:creationId xmlns:p14="http://schemas.microsoft.com/office/powerpoint/2010/main" val="1567215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Model Building:</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70E2696C-1230-71D6-521F-3D7D643ED112}"/>
              </a:ext>
            </a:extLst>
          </p:cNvPr>
          <p:cNvSpPr txBox="1"/>
          <p:nvPr/>
        </p:nvSpPr>
        <p:spPr>
          <a:xfrm>
            <a:off x="834886" y="1123122"/>
            <a:ext cx="7427844" cy="3293209"/>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solidFill>
                  <a:schemeClr val="tx1">
                    <a:lumMod val="65000"/>
                    <a:lumOff val="35000"/>
                  </a:schemeClr>
                </a:solidFill>
                <a:latin typeface="Average"/>
              </a:rPr>
              <a:t>First I have started with the ResNet50 architecture as my baseline model. </a:t>
            </a: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r>
              <a:rPr lang="en-IN" sz="1600" b="0" i="0" dirty="0">
                <a:solidFill>
                  <a:schemeClr val="tx1">
                    <a:lumMod val="65000"/>
                    <a:lumOff val="35000"/>
                  </a:schemeClr>
                </a:solidFill>
                <a:effectLst/>
                <a:latin typeface="Average"/>
              </a:rPr>
              <a:t>Then I have started modifying</a:t>
            </a:r>
            <a:r>
              <a:rPr lang="en-IN" sz="1600" dirty="0">
                <a:solidFill>
                  <a:schemeClr val="tx1">
                    <a:lumMod val="65000"/>
                    <a:lumOff val="35000"/>
                  </a:schemeClr>
                </a:solidFill>
                <a:latin typeface="Average"/>
              </a:rPr>
              <a:t> my model </a:t>
            </a:r>
            <a:r>
              <a:rPr lang="en-US" sz="1600" dirty="0">
                <a:solidFill>
                  <a:schemeClr val="tx1">
                    <a:lumMod val="65000"/>
                    <a:lumOff val="35000"/>
                  </a:schemeClr>
                </a:solidFill>
                <a:latin typeface="Average"/>
              </a:rPr>
              <a:t>by adding more CNN layers and using batch normalizations to increase the stability. I have used 3x3 kernels with padding and </a:t>
            </a:r>
            <a:r>
              <a:rPr lang="en-US" sz="1600" dirty="0" err="1">
                <a:solidFill>
                  <a:schemeClr val="tx1">
                    <a:lumMod val="65000"/>
                    <a:lumOff val="35000"/>
                  </a:schemeClr>
                </a:solidFill>
                <a:latin typeface="Average"/>
              </a:rPr>
              <a:t>Relu</a:t>
            </a:r>
            <a:r>
              <a:rPr lang="en-US" sz="1600" dirty="0">
                <a:solidFill>
                  <a:schemeClr val="tx1">
                    <a:lumMod val="65000"/>
                    <a:lumOff val="35000"/>
                  </a:schemeClr>
                </a:solidFill>
                <a:latin typeface="Average"/>
              </a:rPr>
              <a:t> Activation function inside the CNN layers.</a:t>
            </a: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r>
              <a:rPr lang="en-US" sz="1600" b="0" i="0" dirty="0">
                <a:solidFill>
                  <a:schemeClr val="tx1">
                    <a:lumMod val="65000"/>
                    <a:lumOff val="35000"/>
                  </a:schemeClr>
                </a:solidFill>
                <a:effectLst/>
                <a:latin typeface="Average"/>
              </a:rPr>
              <a:t>I have added three output nodes after the fully connected dense layers to get the three desired </a:t>
            </a:r>
            <a:r>
              <a:rPr lang="en-US" sz="1600" dirty="0">
                <a:solidFill>
                  <a:schemeClr val="tx1">
                    <a:lumMod val="65000"/>
                    <a:lumOff val="35000"/>
                  </a:schemeClr>
                </a:solidFill>
                <a:latin typeface="Average"/>
              </a:rPr>
              <a:t>outputs.</a:t>
            </a: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r>
              <a:rPr lang="en-IN" sz="1600" dirty="0">
                <a:solidFill>
                  <a:schemeClr val="tx1">
                    <a:lumMod val="65000"/>
                    <a:lumOff val="35000"/>
                  </a:schemeClr>
                </a:solidFill>
                <a:latin typeface="Average"/>
              </a:rPr>
              <a:t>The output three nodes are working better with SoftMax activation function.</a:t>
            </a: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r>
              <a:rPr lang="en-IN" sz="1600" dirty="0">
                <a:solidFill>
                  <a:schemeClr val="tx1">
                    <a:lumMod val="65000"/>
                    <a:lumOff val="35000"/>
                  </a:schemeClr>
                </a:solidFill>
                <a:latin typeface="Average"/>
              </a:rPr>
              <a:t>I have used the ADAM optimizer with categorical cross entropy as loss function. </a:t>
            </a: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p:txBody>
      </p:sp>
    </p:spTree>
    <p:extLst>
      <p:ext uri="{BB962C8B-B14F-4D97-AF65-F5344CB8AC3E}">
        <p14:creationId xmlns:p14="http://schemas.microsoft.com/office/powerpoint/2010/main" val="2290356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Model Training and Evaluation: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70E2696C-1230-71D6-521F-3D7D643ED112}"/>
              </a:ext>
            </a:extLst>
          </p:cNvPr>
          <p:cNvSpPr txBox="1"/>
          <p:nvPr/>
        </p:nvSpPr>
        <p:spPr>
          <a:xfrm>
            <a:off x="834886" y="950846"/>
            <a:ext cx="7427844" cy="1569660"/>
          </a:xfrm>
          <a:prstGeom prst="rect">
            <a:avLst/>
          </a:prstGeom>
          <a:noFill/>
        </p:spPr>
        <p:txBody>
          <a:bodyPr wrap="square" rtlCol="0">
            <a:spAutoFit/>
          </a:bodyPr>
          <a:lstStyle/>
          <a:p>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r>
              <a:rPr lang="en-IN" sz="1600" b="0" i="0" dirty="0">
                <a:solidFill>
                  <a:schemeClr val="tx1">
                    <a:lumMod val="65000"/>
                    <a:lumOff val="35000"/>
                  </a:schemeClr>
                </a:solidFill>
                <a:effectLst/>
                <a:latin typeface="Average"/>
              </a:rPr>
              <a:t>During the training I have used 80% of the data for training and 20% of the data for validation</a:t>
            </a:r>
            <a:r>
              <a:rPr lang="en-US" sz="1600" dirty="0">
                <a:solidFill>
                  <a:schemeClr val="tx1">
                    <a:lumMod val="65000"/>
                    <a:lumOff val="35000"/>
                  </a:schemeClr>
                </a:solidFill>
                <a:latin typeface="Average"/>
              </a:rPr>
              <a:t>.</a:t>
            </a: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endParaRPr lang="en-US" sz="1600" b="0" i="0" dirty="0">
              <a:solidFill>
                <a:schemeClr val="tx1">
                  <a:lumMod val="65000"/>
                  <a:lumOff val="35000"/>
                </a:schemeClr>
              </a:solidFill>
              <a:effectLst/>
              <a:latin typeface="Average"/>
            </a:endParaRPr>
          </a:p>
          <a:p>
            <a:pPr marL="285750" indent="-285750">
              <a:buFont typeface="Wingdings" panose="05000000000000000000" pitchFamily="2" charset="2"/>
              <a:buChar char="Ø"/>
            </a:pPr>
            <a:r>
              <a:rPr lang="en-IN" sz="1600" b="0" i="0" dirty="0">
                <a:solidFill>
                  <a:schemeClr val="tx1">
                    <a:lumMod val="65000"/>
                    <a:lumOff val="35000"/>
                  </a:schemeClr>
                </a:solidFill>
                <a:effectLst/>
                <a:latin typeface="Average"/>
              </a:rPr>
              <a:t>Resu</a:t>
            </a:r>
            <a:r>
              <a:rPr lang="en-IN" sz="1600" dirty="0">
                <a:solidFill>
                  <a:schemeClr val="tx1">
                    <a:lumMod val="65000"/>
                    <a:lumOff val="35000"/>
                  </a:schemeClr>
                </a:solidFill>
                <a:latin typeface="Average"/>
              </a:rPr>
              <a:t>lts Below:</a:t>
            </a:r>
          </a:p>
          <a:p>
            <a:pPr marL="285750" indent="-285750">
              <a:buFont typeface="Wingdings" panose="05000000000000000000" pitchFamily="2" charset="2"/>
              <a:buChar char="Ø"/>
            </a:pPr>
            <a:endParaRPr lang="en-IN" sz="1600" dirty="0">
              <a:solidFill>
                <a:schemeClr val="tx1">
                  <a:lumMod val="65000"/>
                  <a:lumOff val="35000"/>
                </a:schemeClr>
              </a:solidFill>
              <a:latin typeface="Average"/>
            </a:endParaRPr>
          </a:p>
        </p:txBody>
      </p:sp>
      <p:pic>
        <p:nvPicPr>
          <p:cNvPr id="4" name="Picture 3">
            <a:extLst>
              <a:ext uri="{FF2B5EF4-FFF2-40B4-BE49-F238E27FC236}">
                <a16:creationId xmlns:a16="http://schemas.microsoft.com/office/drawing/2014/main" id="{C0E454F2-BF81-2F02-2F15-7C8D2DD9C3BE}"/>
              </a:ext>
            </a:extLst>
          </p:cNvPr>
          <p:cNvPicPr>
            <a:picLocks noChangeAspect="1"/>
          </p:cNvPicPr>
          <p:nvPr/>
        </p:nvPicPr>
        <p:blipFill rotWithShape="1">
          <a:blip r:embed="rId2"/>
          <a:srcRect l="3397" t="6279" r="2276" b="4580"/>
          <a:stretch/>
        </p:blipFill>
        <p:spPr>
          <a:xfrm>
            <a:off x="1205945" y="2213946"/>
            <a:ext cx="6692348" cy="2391190"/>
          </a:xfrm>
          <a:prstGeom prst="rect">
            <a:avLst/>
          </a:prstGeom>
        </p:spPr>
      </p:pic>
    </p:spTree>
    <p:extLst>
      <p:ext uri="{BB962C8B-B14F-4D97-AF65-F5344CB8AC3E}">
        <p14:creationId xmlns:p14="http://schemas.microsoft.com/office/powerpoint/2010/main" val="3337202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b="0" strike="noStrike" spc="-1" dirty="0">
                <a:solidFill>
                  <a:srgbClr val="FF5722"/>
                </a:solidFill>
                <a:latin typeface="Alfa Slab One"/>
                <a:ea typeface="Alfa Slab One"/>
              </a:rPr>
              <a:t>Conclusion:</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70E2696C-1230-71D6-521F-3D7D643ED112}"/>
              </a:ext>
            </a:extLst>
          </p:cNvPr>
          <p:cNvSpPr txBox="1"/>
          <p:nvPr/>
        </p:nvSpPr>
        <p:spPr>
          <a:xfrm>
            <a:off x="834886" y="950846"/>
            <a:ext cx="7427844" cy="1631216"/>
          </a:xfrm>
          <a:prstGeom prst="rect">
            <a:avLst/>
          </a:prstGeom>
          <a:noFill/>
        </p:spPr>
        <p:txBody>
          <a:bodyPr wrap="square" rtlCol="0">
            <a:spAutoFit/>
          </a:bodyPr>
          <a:lstStyle/>
          <a:p>
            <a:endParaRPr lang="en-IN" sz="1600" dirty="0">
              <a:solidFill>
                <a:schemeClr val="tx1">
                  <a:lumMod val="65000"/>
                  <a:lumOff val="35000"/>
                </a:schemeClr>
              </a:solidFill>
              <a:latin typeface="Average"/>
            </a:endParaRPr>
          </a:p>
          <a:p>
            <a:pPr marL="285750" indent="-285750">
              <a:buFont typeface="Wingdings" panose="05000000000000000000" pitchFamily="2" charset="2"/>
              <a:buChar char="Ø"/>
            </a:pPr>
            <a:r>
              <a:rPr lang="en-IN" sz="1600" dirty="0">
                <a:solidFill>
                  <a:schemeClr val="tx1">
                    <a:lumMod val="65000"/>
                    <a:lumOff val="35000"/>
                  </a:schemeClr>
                </a:solidFill>
                <a:latin typeface="Average"/>
              </a:rPr>
              <a:t>The Test files inside the dataset does not have any output labels, so I cannot conclude any accuracy for the testing dataset. But more or less the validation split dataset is giving the accuracies as follows:</a:t>
            </a:r>
          </a:p>
          <a:p>
            <a:pPr marL="285750" indent="-285750">
              <a:buFont typeface="Courier New" panose="02070309020205020404" pitchFamily="49" charset="0"/>
              <a:buChar char="o"/>
            </a:pPr>
            <a:r>
              <a:rPr lang="en-US" sz="1200" b="0" i="0" dirty="0">
                <a:solidFill>
                  <a:schemeClr val="tx1">
                    <a:lumMod val="65000"/>
                    <a:lumOff val="35000"/>
                  </a:schemeClr>
                </a:solidFill>
                <a:effectLst/>
                <a:latin typeface="Average"/>
              </a:rPr>
              <a:t>val_dense_3_accuracy: 0.9512 (Grapheme Root)</a:t>
            </a:r>
          </a:p>
          <a:p>
            <a:pPr marL="285750" indent="-285750">
              <a:buFont typeface="Courier New" panose="02070309020205020404" pitchFamily="49" charset="0"/>
              <a:buChar char="o"/>
            </a:pPr>
            <a:r>
              <a:rPr lang="en-US" sz="1200" b="0" i="0" dirty="0">
                <a:solidFill>
                  <a:schemeClr val="tx1">
                    <a:lumMod val="65000"/>
                    <a:lumOff val="35000"/>
                  </a:schemeClr>
                </a:solidFill>
                <a:effectLst/>
                <a:latin typeface="Average"/>
              </a:rPr>
              <a:t>val_dense_4_accuracy: 0.9843 (Vowel Diacritic) </a:t>
            </a:r>
          </a:p>
          <a:p>
            <a:pPr marL="285750" indent="-285750">
              <a:buFont typeface="Courier New" panose="02070309020205020404" pitchFamily="49" charset="0"/>
              <a:buChar char="o"/>
            </a:pPr>
            <a:r>
              <a:rPr lang="en-US" sz="1200" b="0" i="0" dirty="0">
                <a:solidFill>
                  <a:schemeClr val="tx1">
                    <a:lumMod val="65000"/>
                    <a:lumOff val="35000"/>
                  </a:schemeClr>
                </a:solidFill>
                <a:effectLst/>
                <a:latin typeface="Average"/>
              </a:rPr>
              <a:t>val_dense_5_accuracy: 0.9873 (Consonant Diacritic)</a:t>
            </a:r>
          </a:p>
        </p:txBody>
      </p:sp>
      <p:pic>
        <p:nvPicPr>
          <p:cNvPr id="7" name="Picture 6">
            <a:extLst>
              <a:ext uri="{FF2B5EF4-FFF2-40B4-BE49-F238E27FC236}">
                <a16:creationId xmlns:a16="http://schemas.microsoft.com/office/drawing/2014/main" id="{BB61A87F-8F7B-25DB-36DA-350ECEA6DDBC}"/>
              </a:ext>
            </a:extLst>
          </p:cNvPr>
          <p:cNvPicPr>
            <a:picLocks noChangeAspect="1"/>
          </p:cNvPicPr>
          <p:nvPr/>
        </p:nvPicPr>
        <p:blipFill rotWithShape="1">
          <a:blip r:embed="rId2"/>
          <a:srcRect l="4470" t="15863" r="5189" b="4621"/>
          <a:stretch/>
        </p:blipFill>
        <p:spPr>
          <a:xfrm>
            <a:off x="1510747" y="2735555"/>
            <a:ext cx="5824331" cy="1902715"/>
          </a:xfrm>
          <a:prstGeom prst="rect">
            <a:avLst/>
          </a:prstGeom>
        </p:spPr>
      </p:pic>
    </p:spTree>
    <p:extLst>
      <p:ext uri="{BB962C8B-B14F-4D97-AF65-F5344CB8AC3E}">
        <p14:creationId xmlns:p14="http://schemas.microsoft.com/office/powerpoint/2010/main" val="1619658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IN" sz="3000" spc="-1" dirty="0">
                <a:solidFill>
                  <a:srgbClr val="FF5722"/>
                </a:solidFill>
                <a:latin typeface="Alfa Slab One"/>
                <a:ea typeface="Alfa Slab One"/>
              </a:rPr>
              <a:t>Reference</a:t>
            </a:r>
            <a:r>
              <a:rPr lang="en-IN" sz="3000" b="0" strike="noStrike" spc="-1" dirty="0">
                <a:solidFill>
                  <a:srgbClr val="FF5722"/>
                </a:solidFill>
                <a:latin typeface="Alfa Slab One"/>
                <a:ea typeface="Alfa Slab One"/>
              </a:rPr>
              <a:t>:</a:t>
            </a:r>
            <a:endParaRPr lang="en-IN" sz="3000" b="0" strike="noStrike" spc="-1" dirty="0">
              <a:solidFill>
                <a:srgbClr val="000000"/>
              </a:solidFill>
              <a:latin typeface="Arial"/>
            </a:endParaRPr>
          </a:p>
        </p:txBody>
      </p:sp>
      <p:sp>
        <p:nvSpPr>
          <p:cNvPr id="6" name="Rectangle 5">
            <a:extLst>
              <a:ext uri="{FF2B5EF4-FFF2-40B4-BE49-F238E27FC236}">
                <a16:creationId xmlns:a16="http://schemas.microsoft.com/office/drawing/2014/main" id="{84544E0C-8E9D-C901-856E-0F6EAC5DC600}"/>
              </a:ext>
            </a:extLst>
          </p:cNvPr>
          <p:cNvSpPr/>
          <p:nvPr/>
        </p:nvSpPr>
        <p:spPr>
          <a:xfrm>
            <a:off x="4121426" y="960783"/>
            <a:ext cx="708991" cy="324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extBox 1">
            <a:extLst>
              <a:ext uri="{FF2B5EF4-FFF2-40B4-BE49-F238E27FC236}">
                <a16:creationId xmlns:a16="http://schemas.microsoft.com/office/drawing/2014/main" id="{70E2696C-1230-71D6-521F-3D7D643ED112}"/>
              </a:ext>
            </a:extLst>
          </p:cNvPr>
          <p:cNvSpPr txBox="1"/>
          <p:nvPr/>
        </p:nvSpPr>
        <p:spPr>
          <a:xfrm>
            <a:off x="834886" y="1282146"/>
            <a:ext cx="7427844" cy="1815882"/>
          </a:xfrm>
          <a:prstGeom prst="rect">
            <a:avLst/>
          </a:prstGeom>
          <a:noFill/>
        </p:spPr>
        <p:txBody>
          <a:bodyPr wrap="square" rtlCol="0">
            <a:spAutoFit/>
          </a:bodyPr>
          <a:lstStyle/>
          <a:p>
            <a:r>
              <a:rPr lang="en-US" sz="1600" dirty="0">
                <a:solidFill>
                  <a:schemeClr val="tx1">
                    <a:lumMod val="65000"/>
                    <a:lumOff val="35000"/>
                  </a:schemeClr>
                </a:solidFill>
                <a:latin typeface="Average"/>
                <a:hlinkClick r:id="rId2"/>
              </a:rPr>
              <a:t>A Large Multi-Target Dataset of Common Bengali Handwritten Graphemes</a:t>
            </a:r>
            <a:endParaRPr lang="en-US" sz="1600" dirty="0">
              <a:solidFill>
                <a:schemeClr val="tx1">
                  <a:lumMod val="65000"/>
                  <a:lumOff val="35000"/>
                </a:schemeClr>
              </a:solidFill>
              <a:latin typeface="Average"/>
            </a:endParaRPr>
          </a:p>
          <a:p>
            <a:endParaRPr lang="en-US" sz="1600" dirty="0">
              <a:solidFill>
                <a:schemeClr val="tx1">
                  <a:lumMod val="65000"/>
                  <a:lumOff val="35000"/>
                </a:schemeClr>
              </a:solidFill>
              <a:latin typeface="Average"/>
            </a:endParaRPr>
          </a:p>
          <a:p>
            <a:r>
              <a:rPr lang="en-IN" sz="1600" dirty="0">
                <a:solidFill>
                  <a:schemeClr val="tx1">
                    <a:lumMod val="65000"/>
                    <a:lumOff val="35000"/>
                  </a:schemeClr>
                </a:solidFill>
                <a:latin typeface="Average"/>
                <a:hlinkClick r:id="rId3"/>
              </a:rPr>
              <a:t>Categorical </a:t>
            </a:r>
            <a:r>
              <a:rPr lang="en-IN" sz="1600" dirty="0" err="1">
                <a:solidFill>
                  <a:schemeClr val="tx1">
                    <a:lumMod val="65000"/>
                    <a:lumOff val="35000"/>
                  </a:schemeClr>
                </a:solidFill>
                <a:latin typeface="Average"/>
                <a:hlinkClick r:id="rId3"/>
              </a:rPr>
              <a:t>crossentropy</a:t>
            </a:r>
            <a:endParaRPr lang="en-IN" sz="1600" dirty="0">
              <a:solidFill>
                <a:schemeClr val="tx1">
                  <a:lumMod val="65000"/>
                  <a:lumOff val="35000"/>
                </a:schemeClr>
              </a:solidFill>
              <a:latin typeface="Average"/>
            </a:endParaRPr>
          </a:p>
          <a:p>
            <a:endParaRPr lang="en-US" sz="1600" b="1" dirty="0">
              <a:solidFill>
                <a:srgbClr val="292929"/>
              </a:solidFill>
              <a:latin typeface="sohne"/>
            </a:endParaRPr>
          </a:p>
          <a:p>
            <a:r>
              <a:rPr lang="en-US" sz="1600" dirty="0">
                <a:solidFill>
                  <a:schemeClr val="tx1">
                    <a:lumMod val="65000"/>
                    <a:lumOff val="35000"/>
                  </a:schemeClr>
                </a:solidFill>
                <a:latin typeface="Average"/>
                <a:hlinkClick r:id="rId4"/>
              </a:rPr>
              <a:t>Part I: Bengali.AI Handwritten Grapheme Classification</a:t>
            </a:r>
            <a:endParaRPr lang="en-US" sz="1600" dirty="0">
              <a:solidFill>
                <a:schemeClr val="tx1">
                  <a:lumMod val="65000"/>
                  <a:lumOff val="35000"/>
                </a:schemeClr>
              </a:solidFill>
              <a:latin typeface="Average"/>
            </a:endParaRPr>
          </a:p>
          <a:p>
            <a:endParaRPr lang="en-US" sz="1600" dirty="0">
              <a:solidFill>
                <a:schemeClr val="tx1">
                  <a:lumMod val="65000"/>
                  <a:lumOff val="35000"/>
                </a:schemeClr>
              </a:solidFill>
              <a:latin typeface="Average"/>
            </a:endParaRPr>
          </a:p>
          <a:p>
            <a:r>
              <a:rPr lang="fr-FR" sz="1600" dirty="0">
                <a:solidFill>
                  <a:schemeClr val="tx1">
                    <a:lumMod val="65000"/>
                    <a:lumOff val="35000"/>
                  </a:schemeClr>
                </a:solidFill>
                <a:latin typeface="Average"/>
                <a:hlinkClick r:id="rId5"/>
              </a:rPr>
              <a:t>Part II: Bengali.AI </a:t>
            </a:r>
            <a:r>
              <a:rPr lang="fr-FR" sz="1600" dirty="0" err="1">
                <a:solidFill>
                  <a:schemeClr val="tx1">
                    <a:lumMod val="65000"/>
                    <a:lumOff val="35000"/>
                  </a:schemeClr>
                </a:solidFill>
                <a:latin typeface="Average"/>
                <a:hlinkClick r:id="rId5"/>
              </a:rPr>
              <a:t>Handwritten</a:t>
            </a:r>
            <a:r>
              <a:rPr lang="fr-FR" sz="1600" dirty="0">
                <a:solidFill>
                  <a:schemeClr val="tx1">
                    <a:lumMod val="65000"/>
                    <a:lumOff val="35000"/>
                  </a:schemeClr>
                </a:solidFill>
                <a:latin typeface="Average"/>
                <a:hlinkClick r:id="rId5"/>
              </a:rPr>
              <a:t> </a:t>
            </a:r>
            <a:r>
              <a:rPr lang="fr-FR" sz="1600" dirty="0" err="1">
                <a:solidFill>
                  <a:schemeClr val="tx1">
                    <a:lumMod val="65000"/>
                    <a:lumOff val="35000"/>
                  </a:schemeClr>
                </a:solidFill>
                <a:latin typeface="Average"/>
                <a:hlinkClick r:id="rId5"/>
              </a:rPr>
              <a:t>Grapheme</a:t>
            </a:r>
            <a:r>
              <a:rPr lang="fr-FR" sz="1600" dirty="0">
                <a:solidFill>
                  <a:schemeClr val="tx1">
                    <a:lumMod val="65000"/>
                    <a:lumOff val="35000"/>
                  </a:schemeClr>
                </a:solidFill>
                <a:latin typeface="Average"/>
                <a:hlinkClick r:id="rId5"/>
              </a:rPr>
              <a:t> Classification Model Enchantements</a:t>
            </a:r>
            <a:endParaRPr lang="en-IN" sz="1600" dirty="0">
              <a:solidFill>
                <a:schemeClr val="tx1">
                  <a:lumMod val="65000"/>
                  <a:lumOff val="35000"/>
                </a:schemeClr>
              </a:solidFill>
              <a:latin typeface="Average"/>
            </a:endParaRPr>
          </a:p>
        </p:txBody>
      </p:sp>
      <p:sp>
        <p:nvSpPr>
          <p:cNvPr id="3" name="TextBox 2">
            <a:extLst>
              <a:ext uri="{FF2B5EF4-FFF2-40B4-BE49-F238E27FC236}">
                <a16:creationId xmlns:a16="http://schemas.microsoft.com/office/drawing/2014/main" id="{017D4056-B43E-0B94-E916-C12AF5FC5A60}"/>
              </a:ext>
            </a:extLst>
          </p:cNvPr>
          <p:cNvSpPr txBox="1"/>
          <p:nvPr/>
        </p:nvSpPr>
        <p:spPr>
          <a:xfrm>
            <a:off x="7421217" y="4560040"/>
            <a:ext cx="1582941" cy="276999"/>
          </a:xfrm>
          <a:prstGeom prst="rect">
            <a:avLst/>
          </a:prstGeom>
          <a:noFill/>
        </p:spPr>
        <p:txBody>
          <a:bodyPr wrap="square" rtlCol="0">
            <a:spAutoFit/>
          </a:bodyPr>
          <a:lstStyle/>
          <a:p>
            <a:r>
              <a:rPr lang="en-IN" sz="1200" dirty="0"/>
              <a:t>End of Project 3</a:t>
            </a:r>
          </a:p>
        </p:txBody>
      </p:sp>
    </p:spTree>
    <p:extLst>
      <p:ext uri="{BB962C8B-B14F-4D97-AF65-F5344CB8AC3E}">
        <p14:creationId xmlns:p14="http://schemas.microsoft.com/office/powerpoint/2010/main" val="909397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595800"/>
            <a:ext cx="8520120" cy="1957320"/>
          </a:xfrm>
          <a:prstGeom prst="rect">
            <a:avLst/>
          </a:prstGeom>
          <a:noFill/>
          <a:ln w="0">
            <a:noFill/>
          </a:ln>
        </p:spPr>
        <p:txBody>
          <a:bodyPr tIns="91440" bIns="91440" anchor="b">
            <a:normAutofit/>
          </a:bodyPr>
          <a:lstStyle/>
          <a:p>
            <a:pPr algn="ctr">
              <a:lnSpc>
                <a:spcPct val="100000"/>
              </a:lnSpc>
              <a:buNone/>
              <a:tabLst>
                <a:tab pos="0" algn="l"/>
              </a:tabLst>
            </a:pPr>
            <a:r>
              <a:rPr lang="en" sz="5400" b="0" strike="noStrike" spc="-1">
                <a:solidFill>
                  <a:srgbClr val="FF5722"/>
                </a:solidFill>
                <a:latin typeface="Alfa Slab One"/>
                <a:ea typeface="Alfa Slab One"/>
              </a:rPr>
              <a:t>Thank You </a:t>
            </a:r>
            <a:endParaRPr lang="en-IN" sz="5400" b="0" strike="noStrike" spc="-1">
              <a:solidFill>
                <a:srgbClr val="000000"/>
              </a:solidFill>
              <a:latin typeface="Arial"/>
            </a:endParaRPr>
          </a:p>
        </p:txBody>
      </p:sp>
      <p:sp>
        <p:nvSpPr>
          <p:cNvPr id="132" name="PlaceHolder 2"/>
          <p:cNvSpPr>
            <a:spLocks noGrp="1"/>
          </p:cNvSpPr>
          <p:nvPr>
            <p:ph type="subTitle"/>
          </p:nvPr>
        </p:nvSpPr>
        <p:spPr>
          <a:xfrm>
            <a:off x="311760" y="3165840"/>
            <a:ext cx="8520120" cy="733320"/>
          </a:xfrm>
          <a:prstGeom prst="rect">
            <a:avLst/>
          </a:prstGeom>
          <a:noFill/>
          <a:ln w="0">
            <a:noFill/>
          </a:ln>
        </p:spPr>
        <p:txBody>
          <a:bodyPr tIns="91440" bIns="91440" anchor="t">
            <a:normAutofit/>
          </a:bodyPr>
          <a:lstStyle/>
          <a:p>
            <a:pPr algn="ctr">
              <a:lnSpc>
                <a:spcPct val="100000"/>
              </a:lnSpc>
              <a:buNone/>
              <a:tabLst>
                <a:tab pos="0" algn="l"/>
              </a:tabLst>
            </a:pPr>
            <a:r>
              <a:rPr lang="en" sz="2400" b="0" strike="noStrike" spc="-1">
                <a:solidFill>
                  <a:srgbClr val="666666"/>
                </a:solidFill>
                <a:latin typeface="Proxima Nova"/>
                <a:ea typeface="Proxima Nova"/>
              </a:rPr>
              <a:t>The End</a:t>
            </a:r>
            <a:endParaRPr lang="en-IN" sz="2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a:solidFill>
                  <a:srgbClr val="FF5722"/>
                </a:solidFill>
                <a:latin typeface="Alfa Slab One"/>
                <a:ea typeface="Alfa Slab One"/>
              </a:rPr>
              <a:t>Forecasting</a:t>
            </a:r>
            <a:endParaRPr lang="en-IN" sz="3000" b="0" strike="noStrike" spc="-1">
              <a:solidFill>
                <a:srgbClr val="000000"/>
              </a:solidFill>
              <a:latin typeface="Arial"/>
            </a:endParaRPr>
          </a:p>
        </p:txBody>
      </p:sp>
      <p:sp>
        <p:nvSpPr>
          <p:cNvPr id="89"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In the first phase I do some data manupulations and do some feature engineering. After the data set has been ready I have implemented some machine learning algorithms.</a:t>
            </a:r>
            <a:endParaRPr lang="en-IN" sz="1800" b="0" strike="noStrike" spc="-1" dirty="0">
              <a:solidFill>
                <a:srgbClr val="000000"/>
              </a:solidFill>
              <a:latin typeface="Arial"/>
            </a:endParaRPr>
          </a:p>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I have started with random forest regressor and get the accuracy near about 76%.</a:t>
            </a:r>
            <a:endParaRPr lang="en-IN" sz="1800" b="0" strike="noStrike" spc="-1" dirty="0">
              <a:solidFill>
                <a:srgbClr val="000000"/>
              </a:solidFill>
              <a:latin typeface="Arial"/>
            </a:endParaRPr>
          </a:p>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Then I have implemented more treditional Machine Learning Regression techniques.</a:t>
            </a:r>
            <a:endParaRPr lang="en-IN" sz="1800" b="0" strike="noStrike" spc="-1" dirty="0">
              <a:solidFill>
                <a:srgbClr val="000000"/>
              </a:solidFill>
              <a:latin typeface="Arial"/>
            </a:endParaRPr>
          </a:p>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Their accuracies as follows:</a:t>
            </a:r>
            <a:endParaRPr lang="en-IN" sz="1800" b="0" strike="noStrike" spc="-1" dirty="0">
              <a:solidFill>
                <a:srgbClr val="000000"/>
              </a:solidFill>
              <a:latin typeface="Arial"/>
            </a:endParaRPr>
          </a:p>
          <a:p>
            <a:pPr marL="457200" indent="-334440">
              <a:lnSpc>
                <a:spcPct val="115000"/>
              </a:lnSpc>
              <a:buClr>
                <a:srgbClr val="666666"/>
              </a:buClr>
              <a:buFont typeface="Proxima Nova"/>
              <a:buChar char="●"/>
            </a:pPr>
            <a:endParaRPr lang="en-IN" sz="1800" b="0" strike="noStrike" spc="-1" dirty="0">
              <a:solidFill>
                <a:srgbClr val="000000"/>
              </a:solidFill>
              <a:latin typeface="Arial"/>
            </a:endParaRPr>
          </a:p>
          <a:p>
            <a:pPr marL="457200" indent="-334440">
              <a:lnSpc>
                <a:spcPct val="115000"/>
              </a:lnSpc>
              <a:buClr>
                <a:srgbClr val="666666"/>
              </a:buClr>
              <a:buFont typeface="Average"/>
              <a:buChar char="●"/>
            </a:pPr>
            <a:endParaRPr lang="en-IN" sz="1800" b="0" strike="noStrike" spc="-1" dirty="0">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3000" b="0" strike="noStrike" spc="-1" dirty="0">
                <a:solidFill>
                  <a:srgbClr val="FF5722"/>
                </a:solidFill>
                <a:latin typeface="Alfa Slab One"/>
                <a:ea typeface="Alfa Slab One"/>
              </a:rPr>
              <a:t>R2 score of Several Regressors:</a:t>
            </a:r>
            <a:endParaRPr lang="en-IN" sz="3000" b="0" strike="noStrike" spc="-1" dirty="0">
              <a:solidFill>
                <a:srgbClr val="000000"/>
              </a:solidFill>
              <a:latin typeface="Arial"/>
            </a:endParaRPr>
          </a:p>
        </p:txBody>
      </p:sp>
      <p:sp>
        <p:nvSpPr>
          <p:cNvPr id="91"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457200" indent="-334440">
              <a:lnSpc>
                <a:spcPct val="115000"/>
              </a:lnSpc>
              <a:buClr>
                <a:srgbClr val="666666"/>
              </a:buClr>
              <a:buFont typeface="Average"/>
              <a:buChar char="●"/>
            </a:pPr>
            <a:endParaRPr lang="en-IN" sz="1800" b="0" strike="noStrike" spc="-1">
              <a:solidFill>
                <a:srgbClr val="000000"/>
              </a:solidFill>
              <a:latin typeface="Arial"/>
            </a:endParaRPr>
          </a:p>
          <a:p>
            <a:pPr marL="457200" indent="-334440">
              <a:lnSpc>
                <a:spcPct val="115000"/>
              </a:lnSpc>
              <a:buClr>
                <a:srgbClr val="666666"/>
              </a:buClr>
              <a:buFont typeface="Average"/>
              <a:buChar char="●"/>
            </a:pPr>
            <a:endParaRPr lang="en-IN" sz="1800" b="0" strike="noStrike" spc="-1">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a:solidFill>
                <a:srgbClr val="000000"/>
              </a:solidFill>
              <a:latin typeface="Arial"/>
            </a:endParaRPr>
          </a:p>
        </p:txBody>
      </p:sp>
      <p:pic>
        <p:nvPicPr>
          <p:cNvPr id="92" name="Picture 91"/>
          <p:cNvPicPr/>
          <p:nvPr/>
        </p:nvPicPr>
        <p:blipFill>
          <a:blip r:embed="rId2"/>
          <a:stretch/>
        </p:blipFill>
        <p:spPr>
          <a:xfrm>
            <a:off x="1118658" y="992160"/>
            <a:ext cx="6415200" cy="35762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gn="l"/>
            <a:r>
              <a:rPr lang="en" sz="3000" b="0" strike="noStrike" spc="-1" dirty="0">
                <a:solidFill>
                  <a:srgbClr val="FF5722"/>
                </a:solidFill>
                <a:latin typeface="Alfa Slab One"/>
                <a:ea typeface="Alfa Slab One"/>
              </a:rPr>
              <a:t>Time Series Forecasting of the data:</a:t>
            </a:r>
            <a:endParaRPr lang="en-IN" sz="1200" b="0" i="0" dirty="0">
              <a:solidFill>
                <a:srgbClr val="000000"/>
              </a:solidFill>
              <a:effectLst/>
              <a:latin typeface="Inter"/>
            </a:endParaRPr>
          </a:p>
        </p:txBody>
      </p:sp>
      <p:sp>
        <p:nvSpPr>
          <p:cNvPr id="94"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First I have done a time series decomposition of the average sale of the dataset to see its various components. </a:t>
            </a:r>
          </a:p>
          <a:p>
            <a:pPr marL="457200" indent="-334440">
              <a:lnSpc>
                <a:spcPct val="115000"/>
              </a:lnSpc>
              <a:buClr>
                <a:srgbClr val="666666"/>
              </a:buClr>
              <a:buFont typeface="Average"/>
              <a:buChar char="●"/>
            </a:pPr>
            <a:r>
              <a:rPr lang="en" sz="1800" b="0" strike="noStrike" spc="-1" dirty="0">
                <a:solidFill>
                  <a:srgbClr val="4D5156"/>
                </a:solidFill>
                <a:highlight>
                  <a:srgbClr val="FFFFFF"/>
                </a:highlight>
                <a:latin typeface="Average"/>
                <a:ea typeface="Average"/>
              </a:rPr>
              <a:t> </a:t>
            </a:r>
            <a:r>
              <a:rPr lang="en-IN" sz="1800" b="0" strike="noStrike" spc="-1" dirty="0">
                <a:solidFill>
                  <a:schemeClr val="tx1">
                    <a:lumMod val="65000"/>
                    <a:lumOff val="35000"/>
                  </a:schemeClr>
                </a:solidFill>
                <a:latin typeface="Average"/>
              </a:rPr>
              <a:t>Then I make </a:t>
            </a:r>
            <a:r>
              <a:rPr lang="en-IN" sz="1800" spc="-1" dirty="0">
                <a:solidFill>
                  <a:schemeClr val="tx1">
                    <a:lumMod val="65000"/>
                    <a:lumOff val="35000"/>
                  </a:schemeClr>
                </a:solidFill>
                <a:latin typeface="Average"/>
              </a:rPr>
              <a:t>it stationary</a:t>
            </a:r>
          </a:p>
          <a:p>
            <a:pPr marL="122760">
              <a:lnSpc>
                <a:spcPct val="115000"/>
              </a:lnSpc>
              <a:buClr>
                <a:srgbClr val="666666"/>
              </a:buClr>
            </a:pPr>
            <a:r>
              <a:rPr lang="en-IN" sz="1800" spc="-1" dirty="0">
                <a:solidFill>
                  <a:schemeClr val="tx1">
                    <a:lumMod val="65000"/>
                    <a:lumOff val="35000"/>
                  </a:schemeClr>
                </a:solidFill>
                <a:latin typeface="Average"/>
              </a:rPr>
              <a:t>       by differencing methods.</a:t>
            </a:r>
            <a:endParaRPr lang="en" sz="1800" b="0" strike="noStrike" spc="-1" dirty="0">
              <a:solidFill>
                <a:schemeClr val="tx1">
                  <a:lumMod val="65000"/>
                  <a:lumOff val="35000"/>
                </a:schemeClr>
              </a:solidFill>
              <a:highlight>
                <a:srgbClr val="FFFFFF"/>
              </a:highlight>
              <a:latin typeface="Average"/>
              <a:ea typeface="Average"/>
            </a:endParaRPr>
          </a:p>
          <a:p>
            <a:pPr marL="457200" indent="-334440">
              <a:lnSpc>
                <a:spcPct val="115000"/>
              </a:lnSpc>
              <a:buClr>
                <a:srgbClr val="666666"/>
              </a:buClr>
              <a:buFont typeface="Average"/>
              <a:buChar char="●"/>
            </a:pPr>
            <a:r>
              <a:rPr lang="en-IN" sz="1800" spc="-1" dirty="0">
                <a:solidFill>
                  <a:srgbClr val="4D5156"/>
                </a:solidFill>
                <a:highlight>
                  <a:srgbClr val="FFFFFF"/>
                </a:highlight>
                <a:latin typeface="Average"/>
                <a:ea typeface="Average"/>
              </a:rPr>
              <a:t>Finally fitted the data into an</a:t>
            </a:r>
          </a:p>
          <a:p>
            <a:pPr marL="122760">
              <a:lnSpc>
                <a:spcPct val="115000"/>
              </a:lnSpc>
              <a:buClr>
                <a:srgbClr val="666666"/>
              </a:buClr>
            </a:pPr>
            <a:r>
              <a:rPr lang="en-IN" sz="1800" spc="-1" dirty="0">
                <a:solidFill>
                  <a:srgbClr val="4D5156"/>
                </a:solidFill>
                <a:highlight>
                  <a:srgbClr val="FFFFFF"/>
                </a:highlight>
                <a:latin typeface="Average"/>
                <a:ea typeface="Average"/>
              </a:rPr>
              <a:t>       ARIMA model.</a:t>
            </a:r>
          </a:p>
          <a:p>
            <a:pPr marL="457200" indent="-334440">
              <a:lnSpc>
                <a:spcPct val="115000"/>
              </a:lnSpc>
              <a:buClr>
                <a:srgbClr val="666666"/>
              </a:buClr>
              <a:buFont typeface="Average"/>
              <a:buChar char="●"/>
            </a:pPr>
            <a:r>
              <a:rPr lang="en-IN" sz="1800" spc="-1" dirty="0">
                <a:solidFill>
                  <a:srgbClr val="4D5156"/>
                </a:solidFill>
                <a:highlight>
                  <a:srgbClr val="FFFFFF"/>
                </a:highlight>
                <a:latin typeface="Average"/>
                <a:ea typeface="Average"/>
              </a:rPr>
              <a:t>The best model turns out</a:t>
            </a:r>
          </a:p>
          <a:p>
            <a:pPr marL="122760">
              <a:lnSpc>
                <a:spcPct val="115000"/>
              </a:lnSpc>
              <a:buClr>
                <a:srgbClr val="666666"/>
              </a:buClr>
            </a:pPr>
            <a:r>
              <a:rPr lang="en-IN" sz="1800" spc="-1" dirty="0">
                <a:solidFill>
                  <a:srgbClr val="4D5156"/>
                </a:solidFill>
                <a:highlight>
                  <a:srgbClr val="FFFFFF"/>
                </a:highlight>
                <a:latin typeface="Average"/>
                <a:ea typeface="Average"/>
              </a:rPr>
              <a:t>       ARIMA(3,0,2).</a:t>
            </a:r>
          </a:p>
          <a:p>
            <a:pPr marL="122760">
              <a:lnSpc>
                <a:spcPct val="115000"/>
              </a:lnSpc>
              <a:buClr>
                <a:srgbClr val="666666"/>
              </a:buClr>
            </a:pPr>
            <a:r>
              <a:rPr lang="en-IN" sz="1800" spc="-1" dirty="0">
                <a:solidFill>
                  <a:srgbClr val="4D5156"/>
                </a:solidFill>
                <a:highlight>
                  <a:srgbClr val="FFFFFF"/>
                </a:highlight>
                <a:latin typeface="Average"/>
                <a:ea typeface="Average"/>
              </a:rPr>
              <a:t>      </a:t>
            </a:r>
            <a:endParaRPr lang="en" sz="1800" spc="-1" dirty="0">
              <a:solidFill>
                <a:srgbClr val="4D5156"/>
              </a:solidFill>
              <a:highlight>
                <a:srgbClr val="FFFFFF"/>
              </a:highlight>
              <a:latin typeface="Average"/>
              <a:ea typeface="Average"/>
            </a:endParaRPr>
          </a:p>
          <a:p>
            <a:pPr marL="122760">
              <a:lnSpc>
                <a:spcPct val="115000"/>
              </a:lnSpc>
              <a:buClr>
                <a:srgbClr val="666666"/>
              </a:buClr>
            </a:pPr>
            <a:endParaRPr lang="en" sz="1800" b="0" strike="noStrike" spc="-1" dirty="0">
              <a:solidFill>
                <a:srgbClr val="4D5156"/>
              </a:solidFill>
              <a:highlight>
                <a:srgbClr val="FFFFFF"/>
              </a:highlight>
              <a:latin typeface="Average"/>
              <a:ea typeface="Average"/>
            </a:endParaRPr>
          </a:p>
          <a:p>
            <a:pPr marL="457200" indent="-334440">
              <a:lnSpc>
                <a:spcPct val="115000"/>
              </a:lnSpc>
              <a:buClr>
                <a:srgbClr val="666666"/>
              </a:buClr>
              <a:buFont typeface="Average"/>
              <a:buChar char="●"/>
            </a:pPr>
            <a:endParaRPr lang="en" sz="1800" b="0" strike="noStrike" spc="-1" dirty="0">
              <a:solidFill>
                <a:srgbClr val="4D5156"/>
              </a:solidFill>
              <a:highlight>
                <a:srgbClr val="FFFFFF"/>
              </a:highlight>
              <a:latin typeface="Average"/>
              <a:ea typeface="Average"/>
            </a:endParaRPr>
          </a:p>
          <a:p>
            <a:pPr marL="122760">
              <a:lnSpc>
                <a:spcPct val="115000"/>
              </a:lnSpc>
              <a:buClr>
                <a:srgbClr val="666666"/>
              </a:buClr>
            </a:pPr>
            <a:endParaRPr lang="en-IN" sz="1800" b="0" strike="noStrike" spc="-1" dirty="0">
              <a:solidFill>
                <a:srgbClr val="000000"/>
              </a:solidFill>
              <a:latin typeface="Average"/>
            </a:endParaRPr>
          </a:p>
          <a:p>
            <a:pPr marL="457200" indent="-334440">
              <a:lnSpc>
                <a:spcPct val="115000"/>
              </a:lnSpc>
              <a:buClr>
                <a:srgbClr val="666666"/>
              </a:buClr>
              <a:buFont typeface="Average"/>
              <a:buChar char="●"/>
            </a:pPr>
            <a:endParaRPr lang="en-IN" sz="1800" b="0" strike="noStrike" spc="-1" dirty="0">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dirty="0">
              <a:solidFill>
                <a:srgbClr val="000000"/>
              </a:solidFill>
              <a:latin typeface="Arial"/>
            </a:endParaRPr>
          </a:p>
        </p:txBody>
      </p:sp>
      <p:pic>
        <p:nvPicPr>
          <p:cNvPr id="3" name="Picture 2">
            <a:extLst>
              <a:ext uri="{FF2B5EF4-FFF2-40B4-BE49-F238E27FC236}">
                <a16:creationId xmlns:a16="http://schemas.microsoft.com/office/drawing/2014/main" id="{F08B2058-0985-3E6F-D0D3-D8FFA794BB31}"/>
              </a:ext>
            </a:extLst>
          </p:cNvPr>
          <p:cNvPicPr>
            <a:picLocks noChangeAspect="1"/>
          </p:cNvPicPr>
          <p:nvPr/>
        </p:nvPicPr>
        <p:blipFill>
          <a:blip r:embed="rId2"/>
          <a:stretch>
            <a:fillRect/>
          </a:stretch>
        </p:blipFill>
        <p:spPr>
          <a:xfrm>
            <a:off x="3737113" y="1875567"/>
            <a:ext cx="5184215" cy="31001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7640" y="438120"/>
            <a:ext cx="8520120" cy="572400"/>
          </a:xfrm>
          <a:prstGeom prst="rect">
            <a:avLst/>
          </a:prstGeom>
          <a:noFill/>
          <a:ln w="0">
            <a:noFill/>
          </a:ln>
        </p:spPr>
        <p:txBody>
          <a:bodyPr tIns="91440" bIns="91440" anchor="t">
            <a:normAutofit fontScale="90000"/>
          </a:bodyPr>
          <a:lstStyle/>
          <a:p>
            <a:pPr algn="l"/>
            <a:r>
              <a:rPr lang="en" sz="3000" b="0" strike="noStrike" spc="-1" dirty="0">
                <a:solidFill>
                  <a:srgbClr val="FF5722"/>
                </a:solidFill>
                <a:latin typeface="Alfa Slab One"/>
                <a:ea typeface="Alfa Slab One"/>
              </a:rPr>
              <a:t>Time Series Forecasting Results:</a:t>
            </a:r>
            <a:endParaRPr lang="en-IN" sz="1200" b="0" i="0" dirty="0">
              <a:solidFill>
                <a:srgbClr val="000000"/>
              </a:solidFill>
              <a:effectLst/>
              <a:latin typeface="Inter"/>
            </a:endParaRPr>
          </a:p>
        </p:txBody>
      </p:sp>
      <p:sp>
        <p:nvSpPr>
          <p:cNvPr id="94" name="PlaceHolder 2"/>
          <p:cNvSpPr>
            <a:spLocks noGrp="1"/>
          </p:cNvSpPr>
          <p:nvPr>
            <p:ph/>
          </p:nvPr>
        </p:nvSpPr>
        <p:spPr>
          <a:xfrm>
            <a:off x="311760" y="1152360"/>
            <a:ext cx="8276760" cy="3416040"/>
          </a:xfrm>
          <a:prstGeom prst="rect">
            <a:avLst/>
          </a:prstGeom>
          <a:noFill/>
          <a:ln w="0">
            <a:noFill/>
          </a:ln>
        </p:spPr>
        <p:txBody>
          <a:bodyPr tIns="91440" bIns="91440" anchor="t">
            <a:normAutofit/>
          </a:bodyPr>
          <a:lstStyle/>
          <a:p>
            <a:pPr marL="122760">
              <a:lnSpc>
                <a:spcPct val="115000"/>
              </a:lnSpc>
              <a:buClr>
                <a:srgbClr val="666666"/>
              </a:buClr>
            </a:pPr>
            <a:r>
              <a:rPr lang="en-IN" sz="1800" spc="-1" dirty="0">
                <a:solidFill>
                  <a:srgbClr val="4D5156"/>
                </a:solidFill>
                <a:highlight>
                  <a:srgbClr val="FFFFFF"/>
                </a:highlight>
                <a:latin typeface="Average"/>
                <a:ea typeface="Average"/>
              </a:rPr>
              <a:t>      </a:t>
            </a:r>
            <a:endParaRPr lang="en" sz="1800" spc="-1" dirty="0">
              <a:solidFill>
                <a:srgbClr val="4D5156"/>
              </a:solidFill>
              <a:highlight>
                <a:srgbClr val="FFFFFF"/>
              </a:highlight>
              <a:latin typeface="Average"/>
              <a:ea typeface="Average"/>
            </a:endParaRPr>
          </a:p>
          <a:p>
            <a:pPr marL="122760">
              <a:lnSpc>
                <a:spcPct val="115000"/>
              </a:lnSpc>
              <a:buClr>
                <a:srgbClr val="666666"/>
              </a:buClr>
            </a:pPr>
            <a:endParaRPr lang="en" sz="1800" b="0" strike="noStrike" spc="-1" dirty="0">
              <a:solidFill>
                <a:srgbClr val="4D5156"/>
              </a:solidFill>
              <a:highlight>
                <a:srgbClr val="FFFFFF"/>
              </a:highlight>
              <a:latin typeface="Average"/>
              <a:ea typeface="Average"/>
            </a:endParaRPr>
          </a:p>
          <a:p>
            <a:pPr marL="457200" indent="-334440">
              <a:lnSpc>
                <a:spcPct val="115000"/>
              </a:lnSpc>
              <a:buClr>
                <a:srgbClr val="666666"/>
              </a:buClr>
              <a:buFont typeface="Average"/>
              <a:buChar char="●"/>
            </a:pPr>
            <a:endParaRPr lang="en" sz="1800" b="0" strike="noStrike" spc="-1" dirty="0">
              <a:solidFill>
                <a:srgbClr val="4D5156"/>
              </a:solidFill>
              <a:highlight>
                <a:srgbClr val="FFFFFF"/>
              </a:highlight>
              <a:latin typeface="Average"/>
              <a:ea typeface="Average"/>
            </a:endParaRPr>
          </a:p>
          <a:p>
            <a:pPr marL="122760">
              <a:lnSpc>
                <a:spcPct val="115000"/>
              </a:lnSpc>
              <a:buClr>
                <a:srgbClr val="666666"/>
              </a:buClr>
            </a:pPr>
            <a:endParaRPr lang="en-IN" sz="1800" b="0" strike="noStrike" spc="-1" dirty="0">
              <a:solidFill>
                <a:srgbClr val="000000"/>
              </a:solidFill>
              <a:latin typeface="Average"/>
            </a:endParaRPr>
          </a:p>
          <a:p>
            <a:pPr marL="457200" indent="-334440">
              <a:lnSpc>
                <a:spcPct val="115000"/>
              </a:lnSpc>
              <a:buClr>
                <a:srgbClr val="666666"/>
              </a:buClr>
              <a:buFont typeface="Average"/>
              <a:buChar char="●"/>
            </a:pPr>
            <a:endParaRPr lang="en-IN" sz="1800" b="0" strike="noStrike" spc="-1" dirty="0">
              <a:solidFill>
                <a:srgbClr val="000000"/>
              </a:solidFill>
              <a:latin typeface="Arial"/>
            </a:endParaRPr>
          </a:p>
          <a:p>
            <a:pPr marL="457200">
              <a:lnSpc>
                <a:spcPct val="150000"/>
              </a:lnSpc>
              <a:spcBef>
                <a:spcPts val="1199"/>
              </a:spcBef>
              <a:spcAft>
                <a:spcPts val="1199"/>
              </a:spcAft>
              <a:buNone/>
              <a:tabLst>
                <a:tab pos="0" algn="l"/>
              </a:tabLst>
            </a:pPr>
            <a:endParaRPr lang="en-IN" sz="1800" b="0" strike="noStrike" spc="-1" dirty="0">
              <a:solidFill>
                <a:srgbClr val="000000"/>
              </a:solidFill>
              <a:latin typeface="Arial"/>
            </a:endParaRPr>
          </a:p>
        </p:txBody>
      </p:sp>
      <p:pic>
        <p:nvPicPr>
          <p:cNvPr id="4" name="Picture 3">
            <a:extLst>
              <a:ext uri="{FF2B5EF4-FFF2-40B4-BE49-F238E27FC236}">
                <a16:creationId xmlns:a16="http://schemas.microsoft.com/office/drawing/2014/main" id="{EF6A52EB-3C57-CACF-5303-95C47BDB9ABD}"/>
              </a:ext>
            </a:extLst>
          </p:cNvPr>
          <p:cNvPicPr>
            <a:picLocks noChangeAspect="1"/>
          </p:cNvPicPr>
          <p:nvPr/>
        </p:nvPicPr>
        <p:blipFill rotWithShape="1">
          <a:blip r:embed="rId2"/>
          <a:srcRect l="3174"/>
          <a:stretch/>
        </p:blipFill>
        <p:spPr>
          <a:xfrm>
            <a:off x="954157" y="2855843"/>
            <a:ext cx="6689834" cy="2038752"/>
          </a:xfrm>
          <a:prstGeom prst="rect">
            <a:avLst/>
          </a:prstGeom>
        </p:spPr>
      </p:pic>
      <p:pic>
        <p:nvPicPr>
          <p:cNvPr id="6" name="Picture 5">
            <a:extLst>
              <a:ext uri="{FF2B5EF4-FFF2-40B4-BE49-F238E27FC236}">
                <a16:creationId xmlns:a16="http://schemas.microsoft.com/office/drawing/2014/main" id="{1E8CC07F-22EC-9700-B406-98FBF9FBECE6}"/>
              </a:ext>
            </a:extLst>
          </p:cNvPr>
          <p:cNvPicPr>
            <a:picLocks noChangeAspect="1"/>
          </p:cNvPicPr>
          <p:nvPr/>
        </p:nvPicPr>
        <p:blipFill rotWithShape="1">
          <a:blip r:embed="rId3"/>
          <a:srcRect l="2915" t="4371" r="3919" b="6294"/>
          <a:stretch/>
        </p:blipFill>
        <p:spPr>
          <a:xfrm>
            <a:off x="954157" y="947240"/>
            <a:ext cx="6592956" cy="1908603"/>
          </a:xfrm>
          <a:prstGeom prst="rect">
            <a:avLst/>
          </a:prstGeom>
        </p:spPr>
      </p:pic>
    </p:spTree>
    <p:extLst>
      <p:ext uri="{BB962C8B-B14F-4D97-AF65-F5344CB8AC3E}">
        <p14:creationId xmlns:p14="http://schemas.microsoft.com/office/powerpoint/2010/main" val="1042682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TotalTime>
  <Words>2464</Words>
  <Application>Microsoft Office PowerPoint</Application>
  <PresentationFormat>On-screen Show (16:9)</PresentationFormat>
  <Paragraphs>288</Paragraphs>
  <Slides>55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Alfa Slab One</vt:lpstr>
      <vt:lpstr>Arial</vt:lpstr>
      <vt:lpstr>Average</vt:lpstr>
      <vt:lpstr>Courier New</vt:lpstr>
      <vt:lpstr>Inter</vt:lpstr>
      <vt:lpstr>Proxima Nova</vt:lpstr>
      <vt:lpstr>sohne</vt:lpstr>
      <vt:lpstr>Symbol</vt:lpstr>
      <vt:lpstr>Times New Roman</vt:lpstr>
      <vt:lpstr>Wingdings</vt:lpstr>
      <vt:lpstr>Office Theme</vt:lpstr>
      <vt:lpstr>Office Theme</vt:lpstr>
      <vt:lpstr>Project 1</vt:lpstr>
      <vt:lpstr>Sale Forcasting &amp; Anomaly Detection on Walmart Dataset</vt:lpstr>
      <vt:lpstr>Introduction </vt:lpstr>
      <vt:lpstr>Motivation</vt:lpstr>
      <vt:lpstr>A bit about the data set</vt:lpstr>
      <vt:lpstr>Forecasting</vt:lpstr>
      <vt:lpstr>R2 score of Several Regressors:</vt:lpstr>
      <vt:lpstr>Time Series Forecasting of the data:</vt:lpstr>
      <vt:lpstr>Time Series Forecasting Results:</vt:lpstr>
      <vt:lpstr>Anomaly Detection:</vt:lpstr>
      <vt:lpstr>PowerPoint Presentation</vt:lpstr>
      <vt:lpstr>Algorithms we’ve used to detect the anomalies </vt:lpstr>
      <vt:lpstr>KNN Regressor</vt:lpstr>
      <vt:lpstr>DBSCAN</vt:lpstr>
      <vt:lpstr>LSTM AutoEncoder</vt:lpstr>
      <vt:lpstr>Threshold</vt:lpstr>
      <vt:lpstr>PowerPoint Presentation</vt:lpstr>
      <vt:lpstr>PowerPoint Presentation</vt:lpstr>
      <vt:lpstr>Comparison</vt:lpstr>
      <vt:lpstr>Reference</vt:lpstr>
      <vt:lpstr>Project 2</vt:lpstr>
      <vt:lpstr>Brain Tumour Classification</vt:lpstr>
      <vt:lpstr>Introduction </vt:lpstr>
      <vt:lpstr>Data Source and Description:</vt:lpstr>
      <vt:lpstr>Data Augmentation:</vt:lpstr>
      <vt:lpstr>Baseline Model:</vt:lpstr>
      <vt:lpstr>Experimenting with several Optimizers:</vt:lpstr>
      <vt:lpstr>Experimenting with several Optimizers:</vt:lpstr>
      <vt:lpstr>Loss and Accuracy curve for SGD with learning rate 0.001:</vt:lpstr>
      <vt:lpstr>Loss and Accuracy curve for SGD with learning rate 0.05:</vt:lpstr>
      <vt:lpstr>Loss and Accuracy curve for ADAM with learning rate 0.001:</vt:lpstr>
      <vt:lpstr>Loss and Accuracy curve for ADAM with learning rate 0.05:</vt:lpstr>
      <vt:lpstr>Loss &amp; Accuracy curve for RMSprop with learning rate 0.001:</vt:lpstr>
      <vt:lpstr>Loss &amp; Accuracy curve for RMSprop with learning rate 0.05:</vt:lpstr>
      <vt:lpstr>Loss &amp; Accuracy curve for AdaGrad with learning rate 0.001:</vt:lpstr>
      <vt:lpstr>Loss &amp; Accuracy curve for AdaGrad with learning rate 0.05:</vt:lpstr>
      <vt:lpstr>Overall accuracies of different optimizers for different classes:</vt:lpstr>
      <vt:lpstr>Observation:</vt:lpstr>
      <vt:lpstr>Creating the final Model:</vt:lpstr>
      <vt:lpstr>Evalution :</vt:lpstr>
      <vt:lpstr>Future Work :</vt:lpstr>
      <vt:lpstr>Reference :</vt:lpstr>
      <vt:lpstr>Project 3</vt:lpstr>
      <vt:lpstr>Bengali.AI Handwritten Grapheme Classification</vt:lpstr>
      <vt:lpstr>Introduction:</vt:lpstr>
      <vt:lpstr>Data Source and Description:</vt:lpstr>
      <vt:lpstr>Data Description:</vt:lpstr>
      <vt:lpstr>Data Description:</vt:lpstr>
      <vt:lpstr>EDA on the Dataset:</vt:lpstr>
      <vt:lpstr>Data Augmentation:</vt:lpstr>
      <vt:lpstr>Model Building:</vt:lpstr>
      <vt:lpstr>Model Training and Evaluation:</vt:lpstr>
      <vt:lpstr>Conclusion:</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subject/>
  <dc:creator/>
  <dc:description/>
  <cp:lastModifiedBy>Ujjwal Chowdhury</cp:lastModifiedBy>
  <cp:revision>3</cp:revision>
  <dcterms:modified xsi:type="dcterms:W3CDTF">2022-08-17T12:03:24Z</dcterms:modified>
  <dc:language>en-IN</dc:language>
</cp:coreProperties>
</file>